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2034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eter-CTD%20Oxygen%20Measurements%20OV0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eter-CTD%20Oxygen%20Measurements%20OV0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eter-CTD%20Oxygen%20Measurements%20OV0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eter-CTD%20Oxygen%20Measurements%20OV0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eter-CTD%20Oxygen%20Measurements%20OV0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OV124</a:t>
            </a:r>
          </a:p>
        </c:rich>
      </c:tx>
      <c:layout/>
    </c:title>
    <c:plotArea>
      <c:layout/>
      <c:scatterChart>
        <c:scatterStyle val="lineMarker"/>
        <c:ser>
          <c:idx val="2"/>
          <c:order val="0"/>
          <c:tx>
            <c:v>CTD</c:v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92D050"/>
              </a:solidFill>
            </c:spPr>
          </c:marker>
          <c:xVal>
            <c:numRef>
              <c:f>'7-20'!$C$3:$C$10</c:f>
              <c:numCache>
                <c:formatCode>0.00</c:formatCode>
                <c:ptCount val="8"/>
                <c:pt idx="0">
                  <c:v>6.8199999999999994</c:v>
                </c:pt>
                <c:pt idx="1">
                  <c:v>7.49</c:v>
                </c:pt>
                <c:pt idx="2">
                  <c:v>4.01</c:v>
                </c:pt>
                <c:pt idx="3">
                  <c:v>5.42</c:v>
                </c:pt>
                <c:pt idx="4">
                  <c:v>5.68</c:v>
                </c:pt>
                <c:pt idx="5">
                  <c:v>5.73</c:v>
                </c:pt>
                <c:pt idx="6">
                  <c:v>5.37</c:v>
                </c:pt>
                <c:pt idx="7">
                  <c:v>6.9700000000000006</c:v>
                </c:pt>
              </c:numCache>
            </c:numRef>
          </c:xVal>
          <c:yVal>
            <c:numRef>
              <c:f>'7-20'!$B$3:$B$10</c:f>
              <c:numCache>
                <c:formatCode>General</c:formatCode>
                <c:ptCount val="8"/>
                <c:pt idx="0">
                  <c:v>3</c:v>
                </c:pt>
                <c:pt idx="1">
                  <c:v>50</c:v>
                </c:pt>
                <c:pt idx="2">
                  <c:v>400</c:v>
                </c:pt>
                <c:pt idx="3">
                  <c:v>700</c:v>
                </c:pt>
                <c:pt idx="4">
                  <c:v>960</c:v>
                </c:pt>
                <c:pt idx="5">
                  <c:v>1120</c:v>
                </c:pt>
                <c:pt idx="6">
                  <c:v>1210</c:v>
                </c:pt>
                <c:pt idx="7">
                  <c:v>1484</c:v>
                </c:pt>
              </c:numCache>
            </c:numRef>
          </c:yVal>
        </c:ser>
        <c:ser>
          <c:idx val="0"/>
          <c:order val="1"/>
          <c:tx>
            <c:v>ProODO - On Deck</c:v>
          </c:tx>
          <c:spPr>
            <a:ln w="28575">
              <a:noFill/>
            </a:ln>
          </c:spPr>
          <c:xVal>
            <c:numRef>
              <c:f>'7-20'!$D$3:$D$10</c:f>
              <c:numCache>
                <c:formatCode>0.00</c:formatCode>
                <c:ptCount val="8"/>
                <c:pt idx="0">
                  <c:v>7.63</c:v>
                </c:pt>
                <c:pt idx="1">
                  <c:v>8.68</c:v>
                </c:pt>
                <c:pt idx="2">
                  <c:v>4.7699999999999996</c:v>
                </c:pt>
                <c:pt idx="3">
                  <c:v>6.35</c:v>
                </c:pt>
                <c:pt idx="4">
                  <c:v>6.84</c:v>
                </c:pt>
                <c:pt idx="5">
                  <c:v>6.84</c:v>
                </c:pt>
                <c:pt idx="6">
                  <c:v>6.26</c:v>
                </c:pt>
                <c:pt idx="7">
                  <c:v>7.9700000000000006</c:v>
                </c:pt>
              </c:numCache>
            </c:numRef>
          </c:xVal>
          <c:yVal>
            <c:numRef>
              <c:f>'7-20'!$B$3:$B$10</c:f>
              <c:numCache>
                <c:formatCode>General</c:formatCode>
                <c:ptCount val="8"/>
                <c:pt idx="0">
                  <c:v>3</c:v>
                </c:pt>
                <c:pt idx="1">
                  <c:v>50</c:v>
                </c:pt>
                <c:pt idx="2">
                  <c:v>400</c:v>
                </c:pt>
                <c:pt idx="3">
                  <c:v>700</c:v>
                </c:pt>
                <c:pt idx="4">
                  <c:v>960</c:v>
                </c:pt>
                <c:pt idx="5">
                  <c:v>1120</c:v>
                </c:pt>
                <c:pt idx="6">
                  <c:v>1210</c:v>
                </c:pt>
                <c:pt idx="7">
                  <c:v>1484</c:v>
                </c:pt>
              </c:numCache>
            </c:numRef>
          </c:yVal>
        </c:ser>
        <c:axId val="52593792"/>
        <c:axId val="52595712"/>
      </c:scatterChart>
      <c:valAx>
        <c:axId val="52593792"/>
        <c:scaling>
          <c:orientation val="minMax"/>
        </c:scaling>
        <c:axPos val="t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Dissolved</a:t>
                </a:r>
                <a:r>
                  <a:rPr lang="en-US" baseline="0"/>
                  <a:t> Oxygen (mg/L)</a:t>
                </a:r>
              </a:p>
            </c:rich>
          </c:tx>
          <c:layout/>
        </c:title>
        <c:numFmt formatCode="0.00" sourceLinked="1"/>
        <c:majorTickMark val="none"/>
        <c:tickLblPos val="nextTo"/>
        <c:crossAx val="52595712"/>
        <c:crosses val="autoZero"/>
        <c:crossBetween val="midCat"/>
      </c:valAx>
      <c:valAx>
        <c:axId val="52595712"/>
        <c:scaling>
          <c:orientation val="maxMin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Depth (m)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2593792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OV125</a:t>
            </a:r>
          </a:p>
        </c:rich>
      </c:tx>
      <c:layout/>
    </c:title>
    <c:plotArea>
      <c:layout/>
      <c:scatterChart>
        <c:scatterStyle val="lineMarker"/>
        <c:ser>
          <c:idx val="4"/>
          <c:order val="0"/>
          <c:tx>
            <c:v>CTD</c:v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92D050"/>
              </a:solidFill>
            </c:spPr>
          </c:marker>
          <c:xVal>
            <c:numRef>
              <c:f>'7-20'!$C$11:$C$18</c:f>
              <c:numCache>
                <c:formatCode>0.00</c:formatCode>
                <c:ptCount val="8"/>
                <c:pt idx="0">
                  <c:v>6.78</c:v>
                </c:pt>
                <c:pt idx="1">
                  <c:v>7.52</c:v>
                </c:pt>
                <c:pt idx="2">
                  <c:v>3.94</c:v>
                </c:pt>
                <c:pt idx="3">
                  <c:v>4.4300000000000006</c:v>
                </c:pt>
                <c:pt idx="4">
                  <c:v>5.7</c:v>
                </c:pt>
                <c:pt idx="6">
                  <c:v>5.7700000000000005</c:v>
                </c:pt>
                <c:pt idx="7">
                  <c:v>6.73</c:v>
                </c:pt>
              </c:numCache>
            </c:numRef>
          </c:xVal>
          <c:yVal>
            <c:numRef>
              <c:f>'7-20'!$B$11:$B$18</c:f>
              <c:numCache>
                <c:formatCode>General</c:formatCode>
                <c:ptCount val="8"/>
                <c:pt idx="0">
                  <c:v>3</c:v>
                </c:pt>
                <c:pt idx="1">
                  <c:v>50</c:v>
                </c:pt>
                <c:pt idx="2">
                  <c:v>400</c:v>
                </c:pt>
                <c:pt idx="3">
                  <c:v>700</c:v>
                </c:pt>
                <c:pt idx="4">
                  <c:v>1075</c:v>
                </c:pt>
                <c:pt idx="5">
                  <c:v>1140</c:v>
                </c:pt>
                <c:pt idx="6">
                  <c:v>1200</c:v>
                </c:pt>
                <c:pt idx="7">
                  <c:v>1400</c:v>
                </c:pt>
              </c:numCache>
            </c:numRef>
          </c:yVal>
        </c:ser>
        <c:ser>
          <c:idx val="5"/>
          <c:order val="1"/>
          <c:tx>
            <c:v>DO200 - Wet Lab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FF00"/>
              </a:solidFill>
            </c:spPr>
          </c:marker>
          <c:xVal>
            <c:numRef>
              <c:f>'7-20'!$E$11:$E$18</c:f>
              <c:numCache>
                <c:formatCode>0.00</c:formatCode>
                <c:ptCount val="8"/>
                <c:pt idx="0">
                  <c:v>5.95</c:v>
                </c:pt>
                <c:pt idx="1">
                  <c:v>7.06</c:v>
                </c:pt>
                <c:pt idx="2">
                  <c:v>4.21</c:v>
                </c:pt>
                <c:pt idx="3">
                  <c:v>4.7</c:v>
                </c:pt>
                <c:pt idx="4">
                  <c:v>5.71</c:v>
                </c:pt>
                <c:pt idx="5">
                  <c:v>5.6499999999999995</c:v>
                </c:pt>
                <c:pt idx="6">
                  <c:v>5.98</c:v>
                </c:pt>
                <c:pt idx="7">
                  <c:v>6.88</c:v>
                </c:pt>
              </c:numCache>
            </c:numRef>
          </c:xVal>
          <c:yVal>
            <c:numRef>
              <c:f>'7-20'!$B$11:$B$18</c:f>
              <c:numCache>
                <c:formatCode>General</c:formatCode>
                <c:ptCount val="8"/>
                <c:pt idx="0">
                  <c:v>3</c:v>
                </c:pt>
                <c:pt idx="1">
                  <c:v>50</c:v>
                </c:pt>
                <c:pt idx="2">
                  <c:v>400</c:v>
                </c:pt>
                <c:pt idx="3">
                  <c:v>700</c:v>
                </c:pt>
                <c:pt idx="4">
                  <c:v>1075</c:v>
                </c:pt>
                <c:pt idx="5">
                  <c:v>1140</c:v>
                </c:pt>
                <c:pt idx="6">
                  <c:v>1200</c:v>
                </c:pt>
                <c:pt idx="7">
                  <c:v>1400</c:v>
                </c:pt>
              </c:numCache>
            </c:numRef>
          </c:yVal>
        </c:ser>
        <c:ser>
          <c:idx val="0"/>
          <c:order val="2"/>
          <c:tx>
            <c:v>ProODO - On Deck</c:v>
          </c:tx>
          <c:spPr>
            <a:ln w="28575">
              <a:noFill/>
            </a:ln>
          </c:spPr>
          <c:xVal>
            <c:numRef>
              <c:f>'7-20'!$D$11:$D$18</c:f>
              <c:numCache>
                <c:formatCode>0.00</c:formatCode>
                <c:ptCount val="8"/>
                <c:pt idx="0">
                  <c:v>7.83</c:v>
                </c:pt>
                <c:pt idx="1">
                  <c:v>8.9600000000000026</c:v>
                </c:pt>
                <c:pt idx="2">
                  <c:v>4.76</c:v>
                </c:pt>
                <c:pt idx="3">
                  <c:v>5.26</c:v>
                </c:pt>
                <c:pt idx="4">
                  <c:v>6.7700000000000005</c:v>
                </c:pt>
                <c:pt idx="5">
                  <c:v>6.63</c:v>
                </c:pt>
                <c:pt idx="6">
                  <c:v>6.94</c:v>
                </c:pt>
                <c:pt idx="7">
                  <c:v>7.78</c:v>
                </c:pt>
              </c:numCache>
            </c:numRef>
          </c:xVal>
          <c:yVal>
            <c:numRef>
              <c:f>'7-20'!$B$11:$B$18</c:f>
              <c:numCache>
                <c:formatCode>General</c:formatCode>
                <c:ptCount val="8"/>
                <c:pt idx="0">
                  <c:v>3</c:v>
                </c:pt>
                <c:pt idx="1">
                  <c:v>50</c:v>
                </c:pt>
                <c:pt idx="2">
                  <c:v>400</c:v>
                </c:pt>
                <c:pt idx="3">
                  <c:v>700</c:v>
                </c:pt>
                <c:pt idx="4">
                  <c:v>1075</c:v>
                </c:pt>
                <c:pt idx="5">
                  <c:v>1140</c:v>
                </c:pt>
                <c:pt idx="6">
                  <c:v>1200</c:v>
                </c:pt>
                <c:pt idx="7">
                  <c:v>1400</c:v>
                </c:pt>
              </c:numCache>
            </c:numRef>
          </c:yVal>
        </c:ser>
        <c:axId val="52630272"/>
        <c:axId val="52632192"/>
      </c:scatterChart>
      <c:valAx>
        <c:axId val="52630272"/>
        <c:scaling>
          <c:orientation val="minMax"/>
        </c:scaling>
        <c:axPos val="t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Dissolved</a:t>
                </a:r>
                <a:r>
                  <a:rPr lang="en-US" baseline="0"/>
                  <a:t> Oxygen (mg/L)</a:t>
                </a:r>
              </a:p>
            </c:rich>
          </c:tx>
          <c:layout/>
        </c:title>
        <c:numFmt formatCode="0.00" sourceLinked="1"/>
        <c:majorTickMark val="none"/>
        <c:tickLblPos val="nextTo"/>
        <c:crossAx val="52632192"/>
        <c:crosses val="autoZero"/>
        <c:crossBetween val="midCat"/>
      </c:valAx>
      <c:valAx>
        <c:axId val="52632192"/>
        <c:scaling>
          <c:orientation val="maxMin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Depth (m)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263027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1068662933592919"/>
          <c:y val="0.43306590054621552"/>
          <c:w val="0.27158483777694442"/>
          <c:h val="0.24436369440306449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OV126</a:t>
            </a:r>
          </a:p>
        </c:rich>
      </c:tx>
      <c:layout/>
    </c:title>
    <c:plotArea>
      <c:layout/>
      <c:scatterChart>
        <c:scatterStyle val="lineMarker"/>
        <c:ser>
          <c:idx val="4"/>
          <c:order val="0"/>
          <c:tx>
            <c:v>CTD</c:v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92D050"/>
              </a:solidFill>
            </c:spPr>
          </c:marker>
          <c:xVal>
            <c:numRef>
              <c:f>'7-20'!$C$19:$C$26</c:f>
              <c:numCache>
                <c:formatCode>0.00</c:formatCode>
                <c:ptCount val="8"/>
                <c:pt idx="0">
                  <c:v>6.73</c:v>
                </c:pt>
                <c:pt idx="1">
                  <c:v>7.45</c:v>
                </c:pt>
                <c:pt idx="2">
                  <c:v>3.9699999999999998</c:v>
                </c:pt>
                <c:pt idx="3">
                  <c:v>4.9000000000000004</c:v>
                </c:pt>
                <c:pt idx="4">
                  <c:v>5.72</c:v>
                </c:pt>
                <c:pt idx="5">
                  <c:v>5.54</c:v>
                </c:pt>
                <c:pt idx="6">
                  <c:v>5.56</c:v>
                </c:pt>
                <c:pt idx="7">
                  <c:v>6.74</c:v>
                </c:pt>
              </c:numCache>
            </c:numRef>
          </c:xVal>
          <c:yVal>
            <c:numRef>
              <c:f>'7-20'!$B$19:$B$26</c:f>
              <c:numCache>
                <c:formatCode>General</c:formatCode>
                <c:ptCount val="8"/>
                <c:pt idx="0">
                  <c:v>3</c:v>
                </c:pt>
                <c:pt idx="1">
                  <c:v>50</c:v>
                </c:pt>
                <c:pt idx="2">
                  <c:v>600</c:v>
                </c:pt>
                <c:pt idx="3">
                  <c:v>800</c:v>
                </c:pt>
                <c:pt idx="4">
                  <c:v>1000</c:v>
                </c:pt>
                <c:pt idx="5">
                  <c:v>1125</c:v>
                </c:pt>
                <c:pt idx="6">
                  <c:v>1210</c:v>
                </c:pt>
                <c:pt idx="7">
                  <c:v>1400</c:v>
                </c:pt>
              </c:numCache>
            </c:numRef>
          </c:yVal>
        </c:ser>
        <c:ser>
          <c:idx val="5"/>
          <c:order val="1"/>
          <c:tx>
            <c:v>DO200 - Wet Lab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FF00"/>
              </a:solidFill>
            </c:spPr>
          </c:marker>
          <c:xVal>
            <c:numRef>
              <c:f>'7-20'!$E$19:$E$26</c:f>
              <c:numCache>
                <c:formatCode>0.00</c:formatCode>
                <c:ptCount val="8"/>
                <c:pt idx="0">
                  <c:v>5.95</c:v>
                </c:pt>
                <c:pt idx="1">
                  <c:v>6.95</c:v>
                </c:pt>
                <c:pt idx="2">
                  <c:v>4.18</c:v>
                </c:pt>
                <c:pt idx="3">
                  <c:v>4.9000000000000004</c:v>
                </c:pt>
                <c:pt idx="4">
                  <c:v>5.95</c:v>
                </c:pt>
                <c:pt idx="5">
                  <c:v>5.58</c:v>
                </c:pt>
                <c:pt idx="6">
                  <c:v>5.79</c:v>
                </c:pt>
                <c:pt idx="7">
                  <c:v>6.73</c:v>
                </c:pt>
              </c:numCache>
            </c:numRef>
          </c:xVal>
          <c:yVal>
            <c:numRef>
              <c:f>'7-20'!$B$19:$B$26</c:f>
              <c:numCache>
                <c:formatCode>General</c:formatCode>
                <c:ptCount val="8"/>
                <c:pt idx="0">
                  <c:v>3</c:v>
                </c:pt>
                <c:pt idx="1">
                  <c:v>50</c:v>
                </c:pt>
                <c:pt idx="2">
                  <c:v>600</c:v>
                </c:pt>
                <c:pt idx="3">
                  <c:v>800</c:v>
                </c:pt>
                <c:pt idx="4">
                  <c:v>1000</c:v>
                </c:pt>
                <c:pt idx="5">
                  <c:v>1125</c:v>
                </c:pt>
                <c:pt idx="6">
                  <c:v>1210</c:v>
                </c:pt>
                <c:pt idx="7">
                  <c:v>1400</c:v>
                </c:pt>
              </c:numCache>
            </c:numRef>
          </c:yVal>
        </c:ser>
        <c:ser>
          <c:idx val="0"/>
          <c:order val="2"/>
          <c:tx>
            <c:v>ProODO - On Deck</c:v>
          </c:tx>
          <c:spPr>
            <a:ln w="28575">
              <a:noFill/>
            </a:ln>
          </c:spPr>
          <c:xVal>
            <c:numRef>
              <c:f>'7-20'!$D$19:$D$26</c:f>
              <c:numCache>
                <c:formatCode>0.00</c:formatCode>
                <c:ptCount val="8"/>
                <c:pt idx="0">
                  <c:v>7.79</c:v>
                </c:pt>
                <c:pt idx="1">
                  <c:v>8.9</c:v>
                </c:pt>
                <c:pt idx="2">
                  <c:v>4.7300000000000004</c:v>
                </c:pt>
                <c:pt idx="3">
                  <c:v>5.8199999999999994</c:v>
                </c:pt>
                <c:pt idx="4">
                  <c:v>6.87</c:v>
                </c:pt>
                <c:pt idx="5">
                  <c:v>6.63</c:v>
                </c:pt>
                <c:pt idx="6">
                  <c:v>6.67</c:v>
                </c:pt>
                <c:pt idx="7">
                  <c:v>7.98</c:v>
                </c:pt>
              </c:numCache>
            </c:numRef>
          </c:xVal>
          <c:yVal>
            <c:numRef>
              <c:f>'7-20'!$B$19:$B$26</c:f>
              <c:numCache>
                <c:formatCode>General</c:formatCode>
                <c:ptCount val="8"/>
                <c:pt idx="0">
                  <c:v>3</c:v>
                </c:pt>
                <c:pt idx="1">
                  <c:v>50</c:v>
                </c:pt>
                <c:pt idx="2">
                  <c:v>600</c:v>
                </c:pt>
                <c:pt idx="3">
                  <c:v>800</c:v>
                </c:pt>
                <c:pt idx="4">
                  <c:v>1000</c:v>
                </c:pt>
                <c:pt idx="5">
                  <c:v>1125</c:v>
                </c:pt>
                <c:pt idx="6">
                  <c:v>1210</c:v>
                </c:pt>
                <c:pt idx="7">
                  <c:v>1400</c:v>
                </c:pt>
              </c:numCache>
            </c:numRef>
          </c:yVal>
        </c:ser>
        <c:axId val="52666752"/>
        <c:axId val="52668672"/>
      </c:scatterChart>
      <c:valAx>
        <c:axId val="52666752"/>
        <c:scaling>
          <c:orientation val="minMax"/>
        </c:scaling>
        <c:axPos val="t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Dissolved</a:t>
                </a:r>
                <a:r>
                  <a:rPr lang="en-US" baseline="0"/>
                  <a:t> Oxygen (mg/L)</a:t>
                </a:r>
              </a:p>
            </c:rich>
          </c:tx>
          <c:layout/>
        </c:title>
        <c:numFmt formatCode="0.00" sourceLinked="1"/>
        <c:majorTickMark val="none"/>
        <c:tickLblPos val="nextTo"/>
        <c:crossAx val="52668672"/>
        <c:crosses val="autoZero"/>
        <c:crossBetween val="midCat"/>
      </c:valAx>
      <c:valAx>
        <c:axId val="52668672"/>
        <c:scaling>
          <c:orientation val="maxMin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Depth (m)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2666752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OV127</a:t>
            </a:r>
          </a:p>
        </c:rich>
      </c:tx>
      <c:layout/>
    </c:title>
    <c:plotArea>
      <c:layout/>
      <c:scatterChart>
        <c:scatterStyle val="lineMarker"/>
        <c:ser>
          <c:idx val="4"/>
          <c:order val="0"/>
          <c:tx>
            <c:v>CTD</c:v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92D050"/>
              </a:solidFill>
            </c:spPr>
          </c:marker>
          <c:xVal>
            <c:numRef>
              <c:f>'7-20'!$C$27:$C$34</c:f>
              <c:numCache>
                <c:formatCode>0.00</c:formatCode>
                <c:ptCount val="8"/>
                <c:pt idx="1">
                  <c:v>7.35</c:v>
                </c:pt>
                <c:pt idx="2">
                  <c:v>5.17</c:v>
                </c:pt>
                <c:pt idx="3">
                  <c:v>3.9</c:v>
                </c:pt>
                <c:pt idx="4">
                  <c:v>4.72</c:v>
                </c:pt>
                <c:pt idx="5">
                  <c:v>5.87</c:v>
                </c:pt>
                <c:pt idx="6">
                  <c:v>6.64</c:v>
                </c:pt>
                <c:pt idx="7">
                  <c:v>6.96</c:v>
                </c:pt>
              </c:numCache>
            </c:numRef>
          </c:xVal>
          <c:yVal>
            <c:numRef>
              <c:f>'7-20'!$B$27:$B$34</c:f>
              <c:numCache>
                <c:formatCode>General</c:formatCode>
                <c:ptCount val="8"/>
                <c:pt idx="0">
                  <c:v>3</c:v>
                </c:pt>
                <c:pt idx="1">
                  <c:v>50</c:v>
                </c:pt>
                <c:pt idx="2">
                  <c:v>200</c:v>
                </c:pt>
                <c:pt idx="3">
                  <c:v>500</c:v>
                </c:pt>
                <c:pt idx="4">
                  <c:v>775</c:v>
                </c:pt>
                <c:pt idx="5">
                  <c:v>1170</c:v>
                </c:pt>
                <c:pt idx="6">
                  <c:v>1300</c:v>
                </c:pt>
                <c:pt idx="7">
                  <c:v>1550</c:v>
                </c:pt>
              </c:numCache>
            </c:numRef>
          </c:yVal>
        </c:ser>
        <c:ser>
          <c:idx val="5"/>
          <c:order val="1"/>
          <c:tx>
            <c:v>DO200 - Wet Lab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FF00"/>
              </a:solidFill>
            </c:spPr>
          </c:marker>
          <c:xVal>
            <c:numRef>
              <c:f>'7-20'!$E$27:$E$34</c:f>
              <c:numCache>
                <c:formatCode>0.00</c:formatCode>
                <c:ptCount val="8"/>
                <c:pt idx="0">
                  <c:v>5.96</c:v>
                </c:pt>
                <c:pt idx="1">
                  <c:v>6.87</c:v>
                </c:pt>
                <c:pt idx="2">
                  <c:v>5.1499999999999995</c:v>
                </c:pt>
                <c:pt idx="3">
                  <c:v>4.1499999999999995</c:v>
                </c:pt>
                <c:pt idx="4">
                  <c:v>4.99</c:v>
                </c:pt>
                <c:pt idx="5">
                  <c:v>5.98</c:v>
                </c:pt>
                <c:pt idx="6">
                  <c:v>6.49</c:v>
                </c:pt>
                <c:pt idx="7">
                  <c:v>6.94</c:v>
                </c:pt>
              </c:numCache>
            </c:numRef>
          </c:xVal>
          <c:yVal>
            <c:numRef>
              <c:f>'7-20'!$B$27:$B$34</c:f>
              <c:numCache>
                <c:formatCode>General</c:formatCode>
                <c:ptCount val="8"/>
                <c:pt idx="0">
                  <c:v>3</c:v>
                </c:pt>
                <c:pt idx="1">
                  <c:v>50</c:v>
                </c:pt>
                <c:pt idx="2">
                  <c:v>200</c:v>
                </c:pt>
                <c:pt idx="3">
                  <c:v>500</c:v>
                </c:pt>
                <c:pt idx="4">
                  <c:v>775</c:v>
                </c:pt>
                <c:pt idx="5">
                  <c:v>1170</c:v>
                </c:pt>
                <c:pt idx="6">
                  <c:v>1300</c:v>
                </c:pt>
                <c:pt idx="7">
                  <c:v>1550</c:v>
                </c:pt>
              </c:numCache>
            </c:numRef>
          </c:yVal>
        </c:ser>
        <c:ser>
          <c:idx val="0"/>
          <c:order val="2"/>
          <c:tx>
            <c:v>ProODO - On Deck</c:v>
          </c:tx>
          <c:spPr>
            <a:ln w="28575">
              <a:noFill/>
            </a:ln>
          </c:spPr>
          <c:xVal>
            <c:numRef>
              <c:f>'7-20'!$D$27:$D$34</c:f>
              <c:numCache>
                <c:formatCode>0.00</c:formatCode>
                <c:ptCount val="8"/>
                <c:pt idx="0">
                  <c:v>7.7700000000000005</c:v>
                </c:pt>
                <c:pt idx="1">
                  <c:v>8.8000000000000007</c:v>
                </c:pt>
                <c:pt idx="2">
                  <c:v>6.26</c:v>
                </c:pt>
                <c:pt idx="3">
                  <c:v>4.71</c:v>
                </c:pt>
                <c:pt idx="4">
                  <c:v>5.6899999999999995</c:v>
                </c:pt>
                <c:pt idx="5">
                  <c:v>7.14</c:v>
                </c:pt>
                <c:pt idx="6">
                  <c:v>7.84</c:v>
                </c:pt>
                <c:pt idx="7">
                  <c:v>8.2399999999999984</c:v>
                </c:pt>
              </c:numCache>
            </c:numRef>
          </c:xVal>
          <c:yVal>
            <c:numRef>
              <c:f>'7-20'!$B$27:$B$34</c:f>
              <c:numCache>
                <c:formatCode>General</c:formatCode>
                <c:ptCount val="8"/>
                <c:pt idx="0">
                  <c:v>3</c:v>
                </c:pt>
                <c:pt idx="1">
                  <c:v>50</c:v>
                </c:pt>
                <c:pt idx="2">
                  <c:v>200</c:v>
                </c:pt>
                <c:pt idx="3">
                  <c:v>500</c:v>
                </c:pt>
                <c:pt idx="4">
                  <c:v>775</c:v>
                </c:pt>
                <c:pt idx="5">
                  <c:v>1170</c:v>
                </c:pt>
                <c:pt idx="6">
                  <c:v>1300</c:v>
                </c:pt>
                <c:pt idx="7">
                  <c:v>1550</c:v>
                </c:pt>
              </c:numCache>
            </c:numRef>
          </c:yVal>
        </c:ser>
        <c:axId val="53047296"/>
        <c:axId val="53049216"/>
      </c:scatterChart>
      <c:valAx>
        <c:axId val="53047296"/>
        <c:scaling>
          <c:orientation val="minMax"/>
        </c:scaling>
        <c:axPos val="t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Dissolved</a:t>
                </a:r>
                <a:r>
                  <a:rPr lang="en-US" baseline="0"/>
                  <a:t> Oxygen (mg/L)</a:t>
                </a:r>
              </a:p>
            </c:rich>
          </c:tx>
          <c:layout/>
        </c:title>
        <c:numFmt formatCode="#,##0.00" sourceLinked="0"/>
        <c:majorTickMark val="none"/>
        <c:tickLblPos val="nextTo"/>
        <c:crossAx val="53049216"/>
        <c:crosses val="autoZero"/>
        <c:crossBetween val="midCat"/>
      </c:valAx>
      <c:valAx>
        <c:axId val="53049216"/>
        <c:scaling>
          <c:orientation val="maxMin"/>
          <c:max val="160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Depth (m)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3047296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Correlation of DO Instruments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2636971849107098"/>
          <c:y val="0.1216393442622951"/>
          <c:w val="0.58880590293860324"/>
          <c:h val="0.67643883653887571"/>
        </c:manualLayout>
      </c:layout>
      <c:scatterChart>
        <c:scatterStyle val="lineMarker"/>
        <c:ser>
          <c:idx val="0"/>
          <c:order val="0"/>
          <c:tx>
            <c:v>OV125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dispRSqr val="1"/>
            <c:trendlineLbl>
              <c:layout>
                <c:manualLayout>
                  <c:x val="0.34560182854381055"/>
                  <c:y val="0.18981435976539399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400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Sheet1!$C$11:$C$18</c:f>
              <c:numCache>
                <c:formatCode>0.00</c:formatCode>
                <c:ptCount val="8"/>
                <c:pt idx="0">
                  <c:v>6.78</c:v>
                </c:pt>
                <c:pt idx="1">
                  <c:v>7.52</c:v>
                </c:pt>
                <c:pt idx="2">
                  <c:v>3.94</c:v>
                </c:pt>
                <c:pt idx="3">
                  <c:v>4.4300000000000006</c:v>
                </c:pt>
                <c:pt idx="4">
                  <c:v>5.7</c:v>
                </c:pt>
                <c:pt idx="6">
                  <c:v>5.7700000000000005</c:v>
                </c:pt>
                <c:pt idx="7">
                  <c:v>6.73</c:v>
                </c:pt>
              </c:numCache>
            </c:numRef>
          </c:xVal>
          <c:yVal>
            <c:numRef>
              <c:f>Sheet1!$E$11:$E$18</c:f>
              <c:numCache>
                <c:formatCode>0.00</c:formatCode>
                <c:ptCount val="8"/>
                <c:pt idx="0">
                  <c:v>5.95</c:v>
                </c:pt>
                <c:pt idx="1">
                  <c:v>7.06</c:v>
                </c:pt>
                <c:pt idx="2">
                  <c:v>4.21</c:v>
                </c:pt>
                <c:pt idx="3">
                  <c:v>4.7</c:v>
                </c:pt>
                <c:pt idx="4">
                  <c:v>5.71</c:v>
                </c:pt>
                <c:pt idx="5">
                  <c:v>5.6499999999999995</c:v>
                </c:pt>
                <c:pt idx="6">
                  <c:v>5.98</c:v>
                </c:pt>
                <c:pt idx="7">
                  <c:v>6.88</c:v>
                </c:pt>
              </c:numCache>
            </c:numRef>
          </c:yVal>
        </c:ser>
        <c:ser>
          <c:idx val="1"/>
          <c:order val="1"/>
          <c:tx>
            <c:v>OV126</c:v>
          </c:tx>
          <c:spPr>
            <a:ln w="28575">
              <a:noFill/>
            </a:ln>
          </c:spPr>
          <c:trendline>
            <c:spPr>
              <a:ln>
                <a:solidFill>
                  <a:srgbClr val="C00000"/>
                </a:solidFill>
              </a:ln>
            </c:spPr>
            <c:trendlineType val="linear"/>
            <c:dispRSqr val="1"/>
            <c:trendlineLbl>
              <c:layout>
                <c:manualLayout>
                  <c:x val="0.34785770384840037"/>
                  <c:y val="0.23924022025720598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400"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Sheet1!$C$19:$C$26</c:f>
              <c:numCache>
                <c:formatCode>0.00</c:formatCode>
                <c:ptCount val="8"/>
                <c:pt idx="0">
                  <c:v>6.73</c:v>
                </c:pt>
                <c:pt idx="1">
                  <c:v>7.45</c:v>
                </c:pt>
                <c:pt idx="2">
                  <c:v>3.9699999999999998</c:v>
                </c:pt>
                <c:pt idx="3">
                  <c:v>4.9000000000000004</c:v>
                </c:pt>
                <c:pt idx="4">
                  <c:v>5.72</c:v>
                </c:pt>
                <c:pt idx="5">
                  <c:v>5.54</c:v>
                </c:pt>
                <c:pt idx="6">
                  <c:v>5.56</c:v>
                </c:pt>
                <c:pt idx="7">
                  <c:v>6.74</c:v>
                </c:pt>
              </c:numCache>
            </c:numRef>
          </c:xVal>
          <c:yVal>
            <c:numRef>
              <c:f>Sheet1!$E$19:$E$26</c:f>
              <c:numCache>
                <c:formatCode>0.00</c:formatCode>
                <c:ptCount val="8"/>
                <c:pt idx="0">
                  <c:v>5.95</c:v>
                </c:pt>
                <c:pt idx="1">
                  <c:v>6.95</c:v>
                </c:pt>
                <c:pt idx="2">
                  <c:v>4.18</c:v>
                </c:pt>
                <c:pt idx="3">
                  <c:v>4.9000000000000004</c:v>
                </c:pt>
                <c:pt idx="4">
                  <c:v>5.95</c:v>
                </c:pt>
                <c:pt idx="5">
                  <c:v>5.58</c:v>
                </c:pt>
                <c:pt idx="6">
                  <c:v>5.79</c:v>
                </c:pt>
                <c:pt idx="7">
                  <c:v>6.73</c:v>
                </c:pt>
              </c:numCache>
            </c:numRef>
          </c:yVal>
        </c:ser>
        <c:ser>
          <c:idx val="2"/>
          <c:order val="2"/>
          <c:tx>
            <c:v>OV127</c:v>
          </c:tx>
          <c:spPr>
            <a:ln w="28575">
              <a:noFill/>
            </a:ln>
          </c:spPr>
          <c:trendline>
            <c:spPr>
              <a:ln>
                <a:solidFill>
                  <a:schemeClr val="accent3">
                    <a:lumMod val="75000"/>
                  </a:schemeClr>
                </a:solidFill>
              </a:ln>
            </c:spPr>
            <c:trendlineType val="linear"/>
            <c:dispRSqr val="1"/>
            <c:trendlineLbl>
              <c:layout>
                <c:manualLayout>
                  <c:x val="0.35473387437823467"/>
                  <c:y val="0.29929905117213423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400">
                      <a:solidFill>
                        <a:schemeClr val="accent3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Sheet1!$C$27:$C$34</c:f>
              <c:numCache>
                <c:formatCode>0.00</c:formatCode>
                <c:ptCount val="8"/>
                <c:pt idx="1">
                  <c:v>7.35</c:v>
                </c:pt>
                <c:pt idx="2">
                  <c:v>5.17</c:v>
                </c:pt>
                <c:pt idx="3">
                  <c:v>3.9</c:v>
                </c:pt>
                <c:pt idx="4">
                  <c:v>4.72</c:v>
                </c:pt>
                <c:pt idx="5">
                  <c:v>5.87</c:v>
                </c:pt>
                <c:pt idx="6">
                  <c:v>6.64</c:v>
                </c:pt>
                <c:pt idx="7">
                  <c:v>6.96</c:v>
                </c:pt>
              </c:numCache>
            </c:numRef>
          </c:xVal>
          <c:yVal>
            <c:numRef>
              <c:f>Sheet1!$E$27:$E$34</c:f>
              <c:numCache>
                <c:formatCode>0.00</c:formatCode>
                <c:ptCount val="8"/>
                <c:pt idx="0">
                  <c:v>5.96</c:v>
                </c:pt>
                <c:pt idx="1">
                  <c:v>6.87</c:v>
                </c:pt>
                <c:pt idx="2">
                  <c:v>5.1499999999999995</c:v>
                </c:pt>
                <c:pt idx="3">
                  <c:v>4.1499999999999995</c:v>
                </c:pt>
                <c:pt idx="4">
                  <c:v>4.99</c:v>
                </c:pt>
                <c:pt idx="5">
                  <c:v>5.98</c:v>
                </c:pt>
                <c:pt idx="6">
                  <c:v>6.49</c:v>
                </c:pt>
                <c:pt idx="7">
                  <c:v>6.94</c:v>
                </c:pt>
              </c:numCache>
            </c:numRef>
          </c:yVal>
        </c:ser>
        <c:axId val="53426432"/>
        <c:axId val="53432704"/>
      </c:scatterChart>
      <c:valAx>
        <c:axId val="534264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CTD (mg/L)</a:t>
                </a:r>
              </a:p>
            </c:rich>
          </c:tx>
          <c:layout/>
        </c:title>
        <c:numFmt formatCode="0.00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3432704"/>
        <c:crosses val="autoZero"/>
        <c:crossBetween val="midCat"/>
      </c:valAx>
      <c:valAx>
        <c:axId val="5343270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DO200 - Wet</a:t>
                </a:r>
                <a:r>
                  <a:rPr lang="en-US" sz="1600" baseline="0"/>
                  <a:t> Lab (mg/L)</a:t>
                </a:r>
                <a:endParaRPr lang="en-US" sz="1600"/>
              </a:p>
            </c:rich>
          </c:tx>
          <c:layout/>
        </c:title>
        <c:numFmt formatCode="0.00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342643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0397277546189074"/>
          <c:y val="0.36207757841745197"/>
          <c:w val="0.27578005115089532"/>
          <c:h val="0.3295291733180280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1FA7-6DC2-4829-ABC9-9D63D9F81CE5}" type="datetimeFigureOut">
              <a:rPr lang="en-US" smtClean="0"/>
              <a:pPr/>
              <a:t>7/20/2010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572A-FE41-43E1-83F5-4CC31ABD4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1FA7-6DC2-4829-ABC9-9D63D9F81CE5}" type="datetimeFigureOut">
              <a:rPr lang="en-US" smtClean="0"/>
              <a:pPr/>
              <a:t>7/20/2010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572A-FE41-43E1-83F5-4CC31ABD4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1FA7-6DC2-4829-ABC9-9D63D9F81CE5}" type="datetimeFigureOut">
              <a:rPr lang="en-US" smtClean="0"/>
              <a:pPr/>
              <a:t>7/20/2010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572A-FE41-43E1-83F5-4CC31ABD4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1FA7-6DC2-4829-ABC9-9D63D9F81CE5}" type="datetimeFigureOut">
              <a:rPr lang="en-US" smtClean="0"/>
              <a:pPr/>
              <a:t>7/20/2010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572A-FE41-43E1-83F5-4CC31ABD4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1FA7-6DC2-4829-ABC9-9D63D9F81CE5}" type="datetimeFigureOut">
              <a:rPr lang="en-US" smtClean="0"/>
              <a:pPr/>
              <a:t>7/20/2010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572A-FE41-43E1-83F5-4CC31ABD4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1FA7-6DC2-4829-ABC9-9D63D9F81CE5}" type="datetimeFigureOut">
              <a:rPr lang="en-US" smtClean="0"/>
              <a:pPr/>
              <a:t>7/20/2010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572A-FE41-43E1-83F5-4CC31ABD4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1FA7-6DC2-4829-ABC9-9D63D9F81CE5}" type="datetimeFigureOut">
              <a:rPr lang="en-US" smtClean="0"/>
              <a:pPr/>
              <a:t>7/20/2010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572A-FE41-43E1-83F5-4CC31ABD4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1FA7-6DC2-4829-ABC9-9D63D9F81CE5}" type="datetimeFigureOut">
              <a:rPr lang="en-US" smtClean="0"/>
              <a:pPr/>
              <a:t>7/20/2010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572A-FE41-43E1-83F5-4CC31ABD4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1FA7-6DC2-4829-ABC9-9D63D9F81CE5}" type="datetimeFigureOut">
              <a:rPr lang="en-US" smtClean="0"/>
              <a:pPr/>
              <a:t>7/20/2010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572A-FE41-43E1-83F5-4CC31ABD4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1FA7-6DC2-4829-ABC9-9D63D9F81CE5}" type="datetimeFigureOut">
              <a:rPr lang="en-US" smtClean="0"/>
              <a:pPr/>
              <a:t>7/20/2010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572A-FE41-43E1-83F5-4CC31ABD4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1FA7-6DC2-4829-ABC9-9D63D9F81CE5}" type="datetimeFigureOut">
              <a:rPr lang="en-US" smtClean="0"/>
              <a:pPr/>
              <a:t>7/20/2010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572A-FE41-43E1-83F5-4CC31ABD4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61FA7-6DC2-4829-ABC9-9D63D9F81CE5}" type="datetimeFigureOut">
              <a:rPr lang="en-US" smtClean="0"/>
              <a:pPr/>
              <a:t>7/20/2010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A572A-FE41-43E1-83F5-4CC31ABD4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5626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1. Dissolved oxygen measurements compared by instrument.  CTD readings taken at underwater at actual temperature and depth.  </a:t>
            </a:r>
            <a:r>
              <a:rPr lang="en-US" dirty="0" err="1" smtClean="0"/>
              <a:t>ProODO</a:t>
            </a:r>
            <a:r>
              <a:rPr lang="en-US" dirty="0" smtClean="0"/>
              <a:t> readings taken on deck in </a:t>
            </a:r>
            <a:r>
              <a:rPr lang="en-US" dirty="0" err="1" smtClean="0"/>
              <a:t>Nisken</a:t>
            </a:r>
            <a:r>
              <a:rPr lang="en-US" dirty="0" smtClean="0"/>
              <a:t> bottles immediately upon rosette recovery.  DO200 readings taken from sampled water in wet lab approximately one hour after recovery. 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304800" y="228600"/>
          <a:ext cx="42672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4845844" y="152400"/>
          <a:ext cx="4298156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304800" y="2971800"/>
          <a:ext cx="4419600" cy="2633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760119" y="2971800"/>
          <a:ext cx="4383881" cy="2633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04800" y="990600"/>
          <a:ext cx="8409482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104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user</cp:lastModifiedBy>
  <cp:revision>5</cp:revision>
  <dcterms:created xsi:type="dcterms:W3CDTF">2010-07-21T02:15:41Z</dcterms:created>
  <dcterms:modified xsi:type="dcterms:W3CDTF">2010-07-21T01:48:15Z</dcterms:modified>
</cp:coreProperties>
</file>