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0"/>
  </p:notesMasterIdLst>
  <p:sldIdLst>
    <p:sldId id="327" r:id="rId3"/>
    <p:sldId id="316" r:id="rId4"/>
    <p:sldId id="371" r:id="rId5"/>
    <p:sldId id="345" r:id="rId6"/>
    <p:sldId id="380" r:id="rId7"/>
    <p:sldId id="307" r:id="rId8"/>
    <p:sldId id="374" r:id="rId9"/>
    <p:sldId id="373" r:id="rId10"/>
    <p:sldId id="383" r:id="rId11"/>
    <p:sldId id="372" r:id="rId12"/>
    <p:sldId id="375" r:id="rId13"/>
    <p:sldId id="385" r:id="rId14"/>
    <p:sldId id="356" r:id="rId15"/>
    <p:sldId id="384" r:id="rId16"/>
    <p:sldId id="382" r:id="rId17"/>
    <p:sldId id="378" r:id="rId18"/>
    <p:sldId id="33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65" autoAdjust="0"/>
  </p:normalViewPr>
  <p:slideViewPr>
    <p:cSldViewPr>
      <p:cViewPr varScale="1">
        <p:scale>
          <a:sx n="56" d="100"/>
          <a:sy n="56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Reef 26 Benthic Cover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Table!$AJ$1</c:f>
              <c:strCache>
                <c:ptCount val="1"/>
                <c:pt idx="0">
                  <c:v>Invasive Algae </c:v>
                </c:pt>
              </c:strCache>
            </c:strRef>
          </c:tx>
          <c:marker>
            <c:symbol val="diamond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Table!$AK$11:$AK$27</c:f>
                <c:numCache>
                  <c:formatCode>General</c:formatCode>
                  <c:ptCount val="17"/>
                  <c:pt idx="0">
                    <c:v>3.8</c:v>
                  </c:pt>
                  <c:pt idx="1">
                    <c:v>4</c:v>
                  </c:pt>
                  <c:pt idx="3">
                    <c:v>3.5</c:v>
                  </c:pt>
                  <c:pt idx="7">
                    <c:v>4.2</c:v>
                  </c:pt>
                  <c:pt idx="12">
                    <c:v>2.6</c:v>
                  </c:pt>
                  <c:pt idx="14">
                    <c:v>2.6</c:v>
                  </c:pt>
                  <c:pt idx="16">
                    <c:v>1</c:v>
                  </c:pt>
                </c:numCache>
              </c:numRef>
            </c:plus>
            <c:minus>
              <c:numRef>
                <c:f>Table!$AK$11:$AK$27</c:f>
                <c:numCache>
                  <c:formatCode>General</c:formatCode>
                  <c:ptCount val="17"/>
                  <c:pt idx="0">
                    <c:v>3.8</c:v>
                  </c:pt>
                  <c:pt idx="1">
                    <c:v>4</c:v>
                  </c:pt>
                  <c:pt idx="3">
                    <c:v>3.5</c:v>
                  </c:pt>
                  <c:pt idx="7">
                    <c:v>4.2</c:v>
                  </c:pt>
                  <c:pt idx="12">
                    <c:v>2.6</c:v>
                  </c:pt>
                  <c:pt idx="14">
                    <c:v>2.6</c:v>
                  </c:pt>
                  <c:pt idx="16">
                    <c:v>1</c:v>
                  </c:pt>
                </c:numCache>
              </c:numRef>
            </c:minus>
            <c:spPr>
              <a:ln>
                <a:solidFill>
                  <a:schemeClr val="accent1"/>
                </a:solidFill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Table!$AJ$11:$AJ$27</c:f>
              <c:numCache>
                <c:formatCode>General</c:formatCode>
                <c:ptCount val="17"/>
                <c:pt idx="0">
                  <c:v>26.7</c:v>
                </c:pt>
                <c:pt idx="1">
                  <c:v>19.260000000000002</c:v>
                </c:pt>
                <c:pt idx="3">
                  <c:v>15.67</c:v>
                </c:pt>
                <c:pt idx="7">
                  <c:v>20.190000000000001</c:v>
                </c:pt>
                <c:pt idx="12">
                  <c:v>15.36</c:v>
                </c:pt>
                <c:pt idx="14">
                  <c:v>9.5</c:v>
                </c:pt>
                <c:pt idx="16">
                  <c:v>3.89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Table!$W$1</c:f>
              <c:strCache>
                <c:ptCount val="1"/>
                <c:pt idx="0">
                  <c:v>Live Coral</c:v>
                </c:pt>
              </c:strCache>
            </c:strRef>
          </c:tx>
          <c:errBars>
            <c:errDir val="y"/>
            <c:errBarType val="both"/>
            <c:errValType val="cust"/>
            <c:noEndCap val="0"/>
            <c:plus>
              <c:numRef>
                <c:f>Table!$AM$11:$AM$27</c:f>
                <c:numCache>
                  <c:formatCode>General</c:formatCode>
                  <c:ptCount val="17"/>
                  <c:pt idx="0">
                    <c:v>0.8</c:v>
                  </c:pt>
                  <c:pt idx="1">
                    <c:v>1.2</c:v>
                  </c:pt>
                  <c:pt idx="3">
                    <c:v>1.1000000000000001</c:v>
                  </c:pt>
                  <c:pt idx="7">
                    <c:v>1</c:v>
                  </c:pt>
                  <c:pt idx="12">
                    <c:v>1</c:v>
                  </c:pt>
                  <c:pt idx="14">
                    <c:v>1.4</c:v>
                  </c:pt>
                  <c:pt idx="16">
                    <c:v>1.1000000000000001</c:v>
                  </c:pt>
                </c:numCache>
              </c:numRef>
            </c:plus>
            <c:minus>
              <c:numRef>
                <c:f>Table!$AM$11:$AM$27</c:f>
                <c:numCache>
                  <c:formatCode>General</c:formatCode>
                  <c:ptCount val="17"/>
                  <c:pt idx="0">
                    <c:v>0.8</c:v>
                  </c:pt>
                  <c:pt idx="1">
                    <c:v>1.2</c:v>
                  </c:pt>
                  <c:pt idx="3">
                    <c:v>1.1000000000000001</c:v>
                  </c:pt>
                  <c:pt idx="7">
                    <c:v>1</c:v>
                  </c:pt>
                  <c:pt idx="12">
                    <c:v>1</c:v>
                  </c:pt>
                  <c:pt idx="14">
                    <c:v>1.4</c:v>
                  </c:pt>
                  <c:pt idx="16">
                    <c:v>1.1000000000000001</c:v>
                  </c:pt>
                </c:numCache>
              </c:numRef>
            </c:minus>
            <c:spPr>
              <a:ln>
                <a:solidFill>
                  <a:schemeClr val="accent2"/>
                </a:solidFill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Table!$AL$11:$AL$27</c:f>
              <c:numCache>
                <c:formatCode>General</c:formatCode>
                <c:ptCount val="17"/>
                <c:pt idx="0">
                  <c:v>18.77</c:v>
                </c:pt>
                <c:pt idx="1">
                  <c:v>21.14</c:v>
                </c:pt>
                <c:pt idx="3">
                  <c:v>22.76</c:v>
                </c:pt>
                <c:pt idx="7">
                  <c:v>21.96</c:v>
                </c:pt>
                <c:pt idx="12">
                  <c:v>23.89</c:v>
                </c:pt>
                <c:pt idx="14">
                  <c:v>25.09</c:v>
                </c:pt>
                <c:pt idx="16">
                  <c:v>22.02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Table!$AV$1</c:f>
              <c:strCache>
                <c:ptCount val="1"/>
                <c:pt idx="0">
                  <c:v>CCA</c:v>
                </c:pt>
              </c:strCache>
            </c:strRef>
          </c:tx>
          <c:spPr>
            <a:ln w="28575">
              <a:solidFill>
                <a:srgbClr val="7030A0"/>
              </a:solidFill>
            </a:ln>
          </c:spPr>
          <c:marker>
            <c:symbol val="x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Table!$AW$11:$AW$27</c:f>
                <c:numCache>
                  <c:formatCode>General</c:formatCode>
                  <c:ptCount val="17"/>
                  <c:pt idx="0">
                    <c:v>0.8</c:v>
                  </c:pt>
                  <c:pt idx="1">
                    <c:v>1.2</c:v>
                  </c:pt>
                  <c:pt idx="3">
                    <c:v>1.3</c:v>
                  </c:pt>
                  <c:pt idx="7">
                    <c:v>1.5</c:v>
                  </c:pt>
                  <c:pt idx="12">
                    <c:v>2.7</c:v>
                  </c:pt>
                  <c:pt idx="14">
                    <c:v>2.1</c:v>
                  </c:pt>
                  <c:pt idx="16">
                    <c:v>2.5</c:v>
                  </c:pt>
                </c:numCache>
              </c:numRef>
            </c:plus>
            <c:minus>
              <c:numRef>
                <c:f>Table!$AW$11:$AW$27</c:f>
                <c:numCache>
                  <c:formatCode>General</c:formatCode>
                  <c:ptCount val="17"/>
                  <c:pt idx="0">
                    <c:v>0.8</c:v>
                  </c:pt>
                  <c:pt idx="1">
                    <c:v>1.2</c:v>
                  </c:pt>
                  <c:pt idx="3">
                    <c:v>1.3</c:v>
                  </c:pt>
                  <c:pt idx="7">
                    <c:v>1.5</c:v>
                  </c:pt>
                  <c:pt idx="12">
                    <c:v>2.7</c:v>
                  </c:pt>
                  <c:pt idx="14">
                    <c:v>2.1</c:v>
                  </c:pt>
                  <c:pt idx="16">
                    <c:v>2.5</c:v>
                  </c:pt>
                </c:numCache>
              </c:numRef>
            </c:minus>
            <c:spPr>
              <a:ln>
                <a:solidFill>
                  <a:srgbClr val="7030A0"/>
                </a:solidFill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Table!$AV$11:$AV$27</c:f>
              <c:numCache>
                <c:formatCode>General</c:formatCode>
                <c:ptCount val="17"/>
                <c:pt idx="0">
                  <c:v>5.7794557180000004</c:v>
                </c:pt>
                <c:pt idx="1">
                  <c:v>4.3366925150000002</c:v>
                </c:pt>
                <c:pt idx="3">
                  <c:v>7.2901955349999996</c:v>
                </c:pt>
                <c:pt idx="7">
                  <c:v>6.0612857900000003</c:v>
                </c:pt>
                <c:pt idx="12">
                  <c:v>11.51287072</c:v>
                </c:pt>
                <c:pt idx="14">
                  <c:v>15.030465169999999</c:v>
                </c:pt>
                <c:pt idx="16">
                  <c:v>13.057587829999999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Table!$AX$1</c:f>
              <c:strCache>
                <c:ptCount val="1"/>
                <c:pt idx="0">
                  <c:v>clearence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errBars>
            <c:errDir val="y"/>
            <c:errBarType val="minus"/>
            <c:errValType val="percentage"/>
            <c:noEndCap val="0"/>
            <c:val val="100"/>
            <c:spPr>
              <a:ln w="19050">
                <a:solidFill>
                  <a:schemeClr val="accent6"/>
                </a:solidFill>
                <a:prstDash val="dash"/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Table!$AX$11:$AX$30</c:f>
              <c:numCache>
                <c:formatCode>General</c:formatCode>
                <c:ptCount val="20"/>
                <c:pt idx="0">
                  <c:v>30</c:v>
                </c:pt>
                <c:pt idx="2">
                  <c:v>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450832"/>
        <c:axId val="194137992"/>
      </c:lineChart>
      <c:lineChart>
        <c:grouping val="standard"/>
        <c:varyColors val="0"/>
        <c:ser>
          <c:idx val="5"/>
          <c:order val="4"/>
          <c:tx>
            <c:strRef>
              <c:f>Table!$AZ$2</c:f>
              <c:strCache>
                <c:ptCount val="1"/>
                <c:pt idx="0">
                  <c:v>Urchin</c:v>
                </c:pt>
              </c:strCache>
            </c:strRef>
          </c:tx>
          <c:spPr>
            <a:ln w="15875">
              <a:solidFill>
                <a:srgbClr val="FFFF00"/>
              </a:solidFill>
            </a:ln>
            <a:effectLst>
              <a:outerShdw blurRad="50800" dist="25400" algn="ctr" rotWithShape="0">
                <a:schemeClr val="tx1">
                  <a:alpha val="40000"/>
                </a:schemeClr>
              </a:outerShdw>
            </a:effectLst>
          </c:spPr>
          <c:marker>
            <c:symbol val="circ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outerShdw blurRad="50800" dist="25400" algn="ctr" rotWithShape="0">
                  <a:schemeClr val="tx1">
                    <a:alpha val="40000"/>
                  </a:schemeClr>
                </a:outerShdw>
              </a:effectLst>
            </c:spPr>
          </c:marker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Table!$AZ$11:$AZ$30</c:f>
              <c:numCache>
                <c:formatCode>General</c:formatCode>
                <c:ptCount val="20"/>
                <c:pt idx="6" formatCode="0.00">
                  <c:v>1.1299999999999999</c:v>
                </c:pt>
                <c:pt idx="8" formatCode="0.00">
                  <c:v>1.48</c:v>
                </c:pt>
                <c:pt idx="10" formatCode="0.00">
                  <c:v>1.5</c:v>
                </c:pt>
                <c:pt idx="13" formatCode="0.00">
                  <c:v>1.79</c:v>
                </c:pt>
                <c:pt idx="15" formatCode="0.00">
                  <c:v>1.52</c:v>
                </c:pt>
                <c:pt idx="17" formatCode="0.00">
                  <c:v>1.06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138776"/>
        <c:axId val="194138384"/>
      </c:lineChart>
      <c:dateAx>
        <c:axId val="1654508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2760000"/>
          <a:lstStyle/>
          <a:p>
            <a:pPr>
              <a:defRPr/>
            </a:pPr>
            <a:endParaRPr lang="en-US"/>
          </a:p>
        </c:txPr>
        <c:crossAx val="194137992"/>
        <c:crosses val="autoZero"/>
        <c:auto val="1"/>
        <c:lblOffset val="100"/>
        <c:baseTimeUnit val="days"/>
      </c:dateAx>
      <c:valAx>
        <c:axId val="194137992"/>
        <c:scaling>
          <c:orientation val="minMax"/>
          <c:max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(%) Coverage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5450832"/>
        <c:crosses val="autoZero"/>
        <c:crossBetween val="between"/>
      </c:valAx>
      <c:valAx>
        <c:axId val="194138384"/>
        <c:scaling>
          <c:orientation val="minMax"/>
          <c:max val="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Urchin</a:t>
                </a:r>
                <a:r>
                  <a:rPr lang="en-US" baseline="0"/>
                  <a:t> Density (m^</a:t>
                </a:r>
                <a:r>
                  <a:rPr lang="en-US" sz="1000" baseline="0"/>
                  <a:t>2</a:t>
                </a:r>
                <a:r>
                  <a:rPr lang="en-US" baseline="0"/>
                  <a:t>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94138776"/>
        <c:crosses val="max"/>
        <c:crossBetween val="between"/>
        <c:majorUnit val="0.5"/>
      </c:valAx>
      <c:dateAx>
        <c:axId val="19413877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94138384"/>
        <c:crosses val="autoZero"/>
        <c:auto val="1"/>
        <c:lblOffset val="100"/>
        <c:baseTimeUnit val="days"/>
      </c:dateAx>
    </c:plotArea>
    <c:legend>
      <c:legendPos val="b"/>
      <c:legendEntry>
        <c:idx val="3"/>
        <c:delete val="1"/>
      </c:legendEntry>
      <c:layout/>
      <c:overlay val="0"/>
    </c:legend>
    <c:plotVisOnly val="1"/>
    <c:dispBlanksAs val="span"/>
    <c:showDLblsOverMax val="0"/>
  </c:chart>
  <c:spPr>
    <a:solidFill>
      <a:srgbClr val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Reef 26 Invasive Algae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AS</c:v>
          </c:tx>
          <c:marker>
            <c:symbol val="diamond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Table!$AQ$11:$AQ$30</c:f>
                <c:numCache>
                  <c:formatCode>General</c:formatCode>
                  <c:ptCount val="20"/>
                  <c:pt idx="0">
                    <c:v>1.84</c:v>
                  </c:pt>
                  <c:pt idx="1">
                    <c:v>3.25</c:v>
                  </c:pt>
                  <c:pt idx="3">
                    <c:v>2.76</c:v>
                  </c:pt>
                  <c:pt idx="7">
                    <c:v>3.8</c:v>
                  </c:pt>
                  <c:pt idx="12">
                    <c:v>1.98</c:v>
                  </c:pt>
                  <c:pt idx="14">
                    <c:v>1.91</c:v>
                  </c:pt>
                  <c:pt idx="16">
                    <c:v>0.45</c:v>
                  </c:pt>
                  <c:pt idx="19">
                    <c:v>2.76</c:v>
                  </c:pt>
                </c:numCache>
              </c:numRef>
            </c:plus>
            <c:minus>
              <c:numRef>
                <c:f>Table!$AQ$11:$AQ$30</c:f>
                <c:numCache>
                  <c:formatCode>General</c:formatCode>
                  <c:ptCount val="20"/>
                  <c:pt idx="0">
                    <c:v>1.84</c:v>
                  </c:pt>
                  <c:pt idx="1">
                    <c:v>3.25</c:v>
                  </c:pt>
                  <c:pt idx="3">
                    <c:v>2.76</c:v>
                  </c:pt>
                  <c:pt idx="7">
                    <c:v>3.8</c:v>
                  </c:pt>
                  <c:pt idx="12">
                    <c:v>1.98</c:v>
                  </c:pt>
                  <c:pt idx="14">
                    <c:v>1.91</c:v>
                  </c:pt>
                  <c:pt idx="16">
                    <c:v>0.45</c:v>
                  </c:pt>
                  <c:pt idx="19">
                    <c:v>2.76</c:v>
                  </c:pt>
                </c:numCache>
              </c:numRef>
            </c:minus>
            <c:spPr>
              <a:ln>
                <a:solidFill>
                  <a:schemeClr val="accent1"/>
                </a:solidFill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Table!$AP$11:$AP$27</c:f>
              <c:numCache>
                <c:formatCode>General</c:formatCode>
                <c:ptCount val="17"/>
                <c:pt idx="0">
                  <c:v>7.13</c:v>
                </c:pt>
                <c:pt idx="1">
                  <c:v>7.77</c:v>
                </c:pt>
                <c:pt idx="3">
                  <c:v>5.62</c:v>
                </c:pt>
                <c:pt idx="7">
                  <c:v>13.08</c:v>
                </c:pt>
                <c:pt idx="12">
                  <c:v>8.57</c:v>
                </c:pt>
                <c:pt idx="14">
                  <c:v>4.8899999999999997</c:v>
                </c:pt>
                <c:pt idx="16">
                  <c:v>0.85</c:v>
                </c:pt>
              </c:numCache>
            </c:numRef>
          </c:val>
          <c:smooth val="0"/>
        </c:ser>
        <c:ser>
          <c:idx val="1"/>
          <c:order val="1"/>
          <c:tx>
            <c:v>GS</c:v>
          </c:tx>
          <c:errBars>
            <c:errDir val="y"/>
            <c:errBarType val="both"/>
            <c:errValType val="cust"/>
            <c:noEndCap val="0"/>
            <c:plus>
              <c:numRef>
                <c:f>Table!$AS$11:$AS$30</c:f>
                <c:numCache>
                  <c:formatCode>General</c:formatCode>
                  <c:ptCount val="20"/>
                  <c:pt idx="0">
                    <c:v>2.31</c:v>
                  </c:pt>
                  <c:pt idx="1">
                    <c:v>1.26</c:v>
                  </c:pt>
                  <c:pt idx="3">
                    <c:v>1.26</c:v>
                  </c:pt>
                  <c:pt idx="7">
                    <c:v>0.87</c:v>
                  </c:pt>
                  <c:pt idx="12">
                    <c:v>1.06</c:v>
                  </c:pt>
                  <c:pt idx="14">
                    <c:v>0.81</c:v>
                  </c:pt>
                  <c:pt idx="16">
                    <c:v>0.73</c:v>
                  </c:pt>
                  <c:pt idx="19">
                    <c:v>0.69</c:v>
                  </c:pt>
                </c:numCache>
              </c:numRef>
            </c:plus>
            <c:minus>
              <c:numRef>
                <c:f>Table!$AS$11:$AS$30</c:f>
                <c:numCache>
                  <c:formatCode>General</c:formatCode>
                  <c:ptCount val="20"/>
                  <c:pt idx="0">
                    <c:v>2.31</c:v>
                  </c:pt>
                  <c:pt idx="1">
                    <c:v>1.26</c:v>
                  </c:pt>
                  <c:pt idx="3">
                    <c:v>1.26</c:v>
                  </c:pt>
                  <c:pt idx="7">
                    <c:v>0.87</c:v>
                  </c:pt>
                  <c:pt idx="12">
                    <c:v>1.06</c:v>
                  </c:pt>
                  <c:pt idx="14">
                    <c:v>0.81</c:v>
                  </c:pt>
                  <c:pt idx="16">
                    <c:v>0.73</c:v>
                  </c:pt>
                  <c:pt idx="19">
                    <c:v>0.69</c:v>
                  </c:pt>
                </c:numCache>
              </c:numRef>
            </c:minus>
            <c:spPr>
              <a:ln>
                <a:solidFill>
                  <a:schemeClr val="accent2"/>
                </a:solidFill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Table!$AR$11:$AR$27</c:f>
              <c:numCache>
                <c:formatCode>General</c:formatCode>
                <c:ptCount val="17"/>
                <c:pt idx="0">
                  <c:v>12.45</c:v>
                </c:pt>
                <c:pt idx="1">
                  <c:v>7.48</c:v>
                </c:pt>
                <c:pt idx="3">
                  <c:v>7.82</c:v>
                </c:pt>
                <c:pt idx="7">
                  <c:v>4.67</c:v>
                </c:pt>
                <c:pt idx="12">
                  <c:v>4.76</c:v>
                </c:pt>
                <c:pt idx="14">
                  <c:v>2.66</c:v>
                </c:pt>
                <c:pt idx="16">
                  <c:v>1.72</c:v>
                </c:pt>
              </c:numCache>
            </c:numRef>
          </c:val>
          <c:smooth val="0"/>
        </c:ser>
        <c:ser>
          <c:idx val="2"/>
          <c:order val="2"/>
          <c:tx>
            <c:v>KE</c:v>
          </c:tx>
          <c:errBars>
            <c:errDir val="y"/>
            <c:errBarType val="both"/>
            <c:errValType val="cust"/>
            <c:noEndCap val="0"/>
            <c:plus>
              <c:numRef>
                <c:f>Table!$AU$11:$AU$30</c:f>
                <c:numCache>
                  <c:formatCode>General</c:formatCode>
                  <c:ptCount val="20"/>
                  <c:pt idx="0">
                    <c:v>0.68</c:v>
                  </c:pt>
                  <c:pt idx="1">
                    <c:v>1.1499999999999999</c:v>
                  </c:pt>
                  <c:pt idx="3">
                    <c:v>0.35</c:v>
                  </c:pt>
                  <c:pt idx="7">
                    <c:v>0.39</c:v>
                  </c:pt>
                  <c:pt idx="12">
                    <c:v>0.42</c:v>
                  </c:pt>
                  <c:pt idx="14">
                    <c:v>0.34</c:v>
                  </c:pt>
                  <c:pt idx="16">
                    <c:v>0.24</c:v>
                  </c:pt>
                  <c:pt idx="19">
                    <c:v>0.08</c:v>
                  </c:pt>
                </c:numCache>
              </c:numRef>
            </c:plus>
            <c:minus>
              <c:numRef>
                <c:f>Table!$AU$11:$AU$30</c:f>
                <c:numCache>
                  <c:formatCode>General</c:formatCode>
                  <c:ptCount val="20"/>
                  <c:pt idx="0">
                    <c:v>0.68</c:v>
                  </c:pt>
                  <c:pt idx="1">
                    <c:v>1.1499999999999999</c:v>
                  </c:pt>
                  <c:pt idx="3">
                    <c:v>0.35</c:v>
                  </c:pt>
                  <c:pt idx="7">
                    <c:v>0.39</c:v>
                  </c:pt>
                  <c:pt idx="12">
                    <c:v>0.42</c:v>
                  </c:pt>
                  <c:pt idx="14">
                    <c:v>0.34</c:v>
                  </c:pt>
                  <c:pt idx="16">
                    <c:v>0.24</c:v>
                  </c:pt>
                  <c:pt idx="19">
                    <c:v>0.08</c:v>
                  </c:pt>
                </c:numCache>
              </c:numRef>
            </c:minus>
            <c:spPr>
              <a:ln>
                <a:solidFill>
                  <a:schemeClr val="accent3"/>
                </a:solidFill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Table!$AT$11:$AT$27</c:f>
              <c:numCache>
                <c:formatCode>General</c:formatCode>
                <c:ptCount val="17"/>
                <c:pt idx="0">
                  <c:v>7.13</c:v>
                </c:pt>
                <c:pt idx="1">
                  <c:v>4.01</c:v>
                </c:pt>
                <c:pt idx="3">
                  <c:v>2.23</c:v>
                </c:pt>
                <c:pt idx="7">
                  <c:v>2.38</c:v>
                </c:pt>
                <c:pt idx="12">
                  <c:v>2.0299999999999998</c:v>
                </c:pt>
                <c:pt idx="14">
                  <c:v>1.96</c:v>
                </c:pt>
                <c:pt idx="16">
                  <c:v>1.31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Table!$AX$1</c:f>
              <c:strCache>
                <c:ptCount val="1"/>
                <c:pt idx="0">
                  <c:v>clearence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errBars>
            <c:errDir val="y"/>
            <c:errBarType val="minus"/>
            <c:errValType val="percentage"/>
            <c:noEndCap val="0"/>
            <c:val val="100"/>
            <c:spPr>
              <a:ln w="19050">
                <a:solidFill>
                  <a:schemeClr val="accent6"/>
                </a:solidFill>
                <a:prstDash val="dash"/>
              </a:ln>
            </c:spPr>
          </c:errBars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Table!$AX$11:$AX$30</c:f>
              <c:numCache>
                <c:formatCode>General</c:formatCode>
                <c:ptCount val="20"/>
                <c:pt idx="0">
                  <c:v>30</c:v>
                </c:pt>
                <c:pt idx="2">
                  <c:v>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139560"/>
        <c:axId val="194139952"/>
      </c:lineChart>
      <c:lineChart>
        <c:grouping val="standard"/>
        <c:varyColors val="0"/>
        <c:ser>
          <c:idx val="5"/>
          <c:order val="4"/>
          <c:tx>
            <c:strRef>
              <c:f>Table!$AZ$2</c:f>
              <c:strCache>
                <c:ptCount val="1"/>
                <c:pt idx="0">
                  <c:v>Urchin</c:v>
                </c:pt>
              </c:strCache>
            </c:strRef>
          </c:tx>
          <c:spPr>
            <a:ln w="15875">
              <a:solidFill>
                <a:srgbClr val="FFFF00"/>
              </a:solidFill>
            </a:ln>
            <a:effectLst>
              <a:outerShdw blurRad="50800" dist="25400" algn="ctr" rotWithShape="0">
                <a:schemeClr val="tx1">
                  <a:alpha val="40000"/>
                </a:schemeClr>
              </a:outerShdw>
            </a:effectLst>
          </c:spPr>
          <c:marker>
            <c:symbol val="circ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outerShdw blurRad="50800" dist="25400" algn="ctr" rotWithShape="0">
                  <a:schemeClr val="tx1">
                    <a:alpha val="40000"/>
                  </a:schemeClr>
                </a:outerShdw>
              </a:effectLst>
            </c:spPr>
          </c:marker>
          <c:cat>
            <c:numRef>
              <c:f>Table!$AF$11:$AF$27</c:f>
              <c:numCache>
                <c:formatCode>m/d/yyyy</c:formatCode>
                <c:ptCount val="17"/>
                <c:pt idx="0">
                  <c:v>40851</c:v>
                </c:pt>
                <c:pt idx="1">
                  <c:v>40945</c:v>
                </c:pt>
                <c:pt idx="2">
                  <c:v>40988</c:v>
                </c:pt>
                <c:pt idx="3">
                  <c:v>41032</c:v>
                </c:pt>
                <c:pt idx="4">
                  <c:v>41049</c:v>
                </c:pt>
                <c:pt idx="5">
                  <c:v>41075</c:v>
                </c:pt>
                <c:pt idx="6">
                  <c:v>41108</c:v>
                </c:pt>
                <c:pt idx="7">
                  <c:v>41128</c:v>
                </c:pt>
                <c:pt idx="8">
                  <c:v>41134</c:v>
                </c:pt>
                <c:pt idx="9">
                  <c:v>41156</c:v>
                </c:pt>
                <c:pt idx="10">
                  <c:v>41177</c:v>
                </c:pt>
                <c:pt idx="11">
                  <c:v>41212</c:v>
                </c:pt>
                <c:pt idx="12">
                  <c:v>41232</c:v>
                </c:pt>
                <c:pt idx="13">
                  <c:v>41298</c:v>
                </c:pt>
                <c:pt idx="14">
                  <c:v>41311</c:v>
                </c:pt>
                <c:pt idx="15">
                  <c:v>41354</c:v>
                </c:pt>
                <c:pt idx="16">
                  <c:v>41400</c:v>
                </c:pt>
              </c:numCache>
            </c:numRef>
          </c:cat>
          <c:val>
            <c:numRef>
              <c:f>Table!$AZ$11:$AZ$30</c:f>
              <c:numCache>
                <c:formatCode>General</c:formatCode>
                <c:ptCount val="20"/>
                <c:pt idx="6" formatCode="0.00">
                  <c:v>1.1299999999999999</c:v>
                </c:pt>
                <c:pt idx="8" formatCode="0.00">
                  <c:v>1.48</c:v>
                </c:pt>
                <c:pt idx="10" formatCode="0.00">
                  <c:v>1.5</c:v>
                </c:pt>
                <c:pt idx="13" formatCode="0.00">
                  <c:v>1.79</c:v>
                </c:pt>
                <c:pt idx="15" formatCode="0.00">
                  <c:v>1.52</c:v>
                </c:pt>
                <c:pt idx="17" formatCode="0.00">
                  <c:v>1.06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140736"/>
        <c:axId val="194140344"/>
      </c:lineChart>
      <c:dateAx>
        <c:axId val="1941395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2760000"/>
          <a:lstStyle/>
          <a:p>
            <a:pPr>
              <a:defRPr/>
            </a:pPr>
            <a:endParaRPr lang="en-US"/>
          </a:p>
        </c:txPr>
        <c:crossAx val="194139952"/>
        <c:crosses val="autoZero"/>
        <c:auto val="1"/>
        <c:lblOffset val="100"/>
        <c:baseTimeUnit val="days"/>
      </c:dateAx>
      <c:valAx>
        <c:axId val="194139952"/>
        <c:scaling>
          <c:orientation val="minMax"/>
          <c:max val="1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(%) Coverage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4139560"/>
        <c:crosses val="autoZero"/>
        <c:crossBetween val="between"/>
      </c:valAx>
      <c:valAx>
        <c:axId val="194140344"/>
        <c:scaling>
          <c:orientation val="minMax"/>
          <c:max val="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Urchin</a:t>
                </a:r>
                <a:r>
                  <a:rPr lang="en-US" baseline="0" dirty="0"/>
                  <a:t> Density (m^</a:t>
                </a:r>
                <a:r>
                  <a:rPr lang="en-US" sz="1000" baseline="0" dirty="0"/>
                  <a:t>2</a:t>
                </a:r>
                <a:r>
                  <a:rPr lang="en-US" baseline="0" dirty="0"/>
                  <a:t>)</a:t>
                </a:r>
              </a:p>
              <a:p>
                <a:pPr>
                  <a:defRPr/>
                </a:pP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94140736"/>
        <c:crosses val="max"/>
        <c:crossBetween val="between"/>
        <c:majorUnit val="0.5"/>
      </c:valAx>
      <c:dateAx>
        <c:axId val="1941407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94140344"/>
        <c:crosses val="autoZero"/>
        <c:auto val="1"/>
        <c:lblOffset val="100"/>
        <c:baseTimeUnit val="days"/>
      </c:dateAx>
    </c:plotArea>
    <c:legend>
      <c:legendPos val="b"/>
      <c:legendEntry>
        <c:idx val="3"/>
        <c:delete val="1"/>
      </c:legendEntry>
      <c:layout/>
      <c:overlay val="0"/>
    </c:legend>
    <c:plotVisOnly val="1"/>
    <c:dispBlanksAs val="span"/>
    <c:showDLblsOverMax val="0"/>
  </c:chart>
  <c:spPr>
    <a:solidFill>
      <a:srgbClr val="FFFFFF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Reef 27 Invasive Algae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AS</c:v>
          </c:tx>
          <c:marker>
            <c:symbol val="diamond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Table!$AQ$32:$AQ$50</c:f>
                <c:numCache>
                  <c:formatCode>General</c:formatCode>
                  <c:ptCount val="19"/>
                  <c:pt idx="0">
                    <c:v>1.66</c:v>
                  </c:pt>
                  <c:pt idx="2">
                    <c:v>0.99</c:v>
                  </c:pt>
                  <c:pt idx="3">
                    <c:v>5.58</c:v>
                  </c:pt>
                  <c:pt idx="9">
                    <c:v>0.89</c:v>
                  </c:pt>
                  <c:pt idx="13">
                    <c:v>3.65</c:v>
                  </c:pt>
                </c:numCache>
              </c:numRef>
            </c:plus>
            <c:minus>
              <c:numRef>
                <c:f>Table!$AQ$32:$AQ$50</c:f>
                <c:numCache>
                  <c:formatCode>General</c:formatCode>
                  <c:ptCount val="19"/>
                  <c:pt idx="0">
                    <c:v>1.66</c:v>
                  </c:pt>
                  <c:pt idx="2">
                    <c:v>0.99</c:v>
                  </c:pt>
                  <c:pt idx="3">
                    <c:v>5.58</c:v>
                  </c:pt>
                  <c:pt idx="9">
                    <c:v>0.89</c:v>
                  </c:pt>
                  <c:pt idx="13">
                    <c:v>3.65</c:v>
                  </c:pt>
                </c:numCache>
              </c:numRef>
            </c:minus>
            <c:spPr>
              <a:ln>
                <a:solidFill>
                  <a:schemeClr val="accent1"/>
                </a:solidFill>
              </a:ln>
            </c:spPr>
          </c:errBars>
          <c:cat>
            <c:numRef>
              <c:f>Table!$AF$32:$AF$48</c:f>
              <c:numCache>
                <c:formatCode>m/d/yyyy</c:formatCode>
                <c:ptCount val="17"/>
                <c:pt idx="0">
                  <c:v>40927</c:v>
                </c:pt>
                <c:pt idx="1">
                  <c:v>40989</c:v>
                </c:pt>
                <c:pt idx="2">
                  <c:v>41031</c:v>
                </c:pt>
                <c:pt idx="3">
                  <c:v>41129</c:v>
                </c:pt>
                <c:pt idx="4">
                  <c:v>41134</c:v>
                </c:pt>
                <c:pt idx="5">
                  <c:v>41143</c:v>
                </c:pt>
                <c:pt idx="6">
                  <c:v>41165</c:v>
                </c:pt>
                <c:pt idx="7">
                  <c:v>41176</c:v>
                </c:pt>
                <c:pt idx="8">
                  <c:v>41190</c:v>
                </c:pt>
                <c:pt idx="9">
                  <c:v>41232</c:v>
                </c:pt>
                <c:pt idx="10">
                  <c:v>41261</c:v>
                </c:pt>
                <c:pt idx="11">
                  <c:v>41298</c:v>
                </c:pt>
                <c:pt idx="12">
                  <c:v>41299</c:v>
                </c:pt>
                <c:pt idx="13">
                  <c:v>41312</c:v>
                </c:pt>
                <c:pt idx="14">
                  <c:v>41325</c:v>
                </c:pt>
                <c:pt idx="15">
                  <c:v>41355</c:v>
                </c:pt>
                <c:pt idx="16">
                  <c:v>41414</c:v>
                </c:pt>
              </c:numCache>
            </c:numRef>
          </c:cat>
          <c:val>
            <c:numRef>
              <c:f>Table!$AP$32:$AP$48</c:f>
              <c:numCache>
                <c:formatCode>General</c:formatCode>
                <c:ptCount val="17"/>
                <c:pt idx="0">
                  <c:v>8.9600000000000009</c:v>
                </c:pt>
                <c:pt idx="2">
                  <c:v>5.13</c:v>
                </c:pt>
                <c:pt idx="3">
                  <c:v>3.56</c:v>
                </c:pt>
                <c:pt idx="9">
                  <c:v>2.67</c:v>
                </c:pt>
                <c:pt idx="13">
                  <c:v>0.93</c:v>
                </c:pt>
                <c:pt idx="16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GS</c:v>
          </c:tx>
          <c:errBars>
            <c:errDir val="y"/>
            <c:errBarType val="both"/>
            <c:errValType val="cust"/>
            <c:noEndCap val="0"/>
            <c:plus>
              <c:numRef>
                <c:f>Table!$AS$32:$AS$50</c:f>
                <c:numCache>
                  <c:formatCode>General</c:formatCode>
                  <c:ptCount val="19"/>
                  <c:pt idx="0">
                    <c:v>1.34</c:v>
                  </c:pt>
                  <c:pt idx="2">
                    <c:v>0.26</c:v>
                  </c:pt>
                  <c:pt idx="3">
                    <c:v>5.43</c:v>
                  </c:pt>
                  <c:pt idx="9">
                    <c:v>0.66</c:v>
                  </c:pt>
                  <c:pt idx="13">
                    <c:v>3.65</c:v>
                  </c:pt>
                  <c:pt idx="16">
                    <c:v>0.04</c:v>
                  </c:pt>
                  <c:pt idx="18">
                    <c:v>4.0599999999999996</c:v>
                  </c:pt>
                </c:numCache>
              </c:numRef>
            </c:plus>
            <c:minus>
              <c:numRef>
                <c:f>Table!$AS$32:$AS$50</c:f>
                <c:numCache>
                  <c:formatCode>General</c:formatCode>
                  <c:ptCount val="19"/>
                  <c:pt idx="0">
                    <c:v>1.34</c:v>
                  </c:pt>
                  <c:pt idx="2">
                    <c:v>0.26</c:v>
                  </c:pt>
                  <c:pt idx="3">
                    <c:v>5.43</c:v>
                  </c:pt>
                  <c:pt idx="9">
                    <c:v>0.66</c:v>
                  </c:pt>
                  <c:pt idx="13">
                    <c:v>3.65</c:v>
                  </c:pt>
                  <c:pt idx="16">
                    <c:v>0.04</c:v>
                  </c:pt>
                  <c:pt idx="18">
                    <c:v>4.0599999999999996</c:v>
                  </c:pt>
                </c:numCache>
              </c:numRef>
            </c:minus>
            <c:spPr>
              <a:ln>
                <a:solidFill>
                  <a:schemeClr val="accent2"/>
                </a:solidFill>
              </a:ln>
            </c:spPr>
          </c:errBars>
          <c:cat>
            <c:numRef>
              <c:f>Table!$AF$32:$AF$48</c:f>
              <c:numCache>
                <c:formatCode>m/d/yyyy</c:formatCode>
                <c:ptCount val="17"/>
                <c:pt idx="0">
                  <c:v>40927</c:v>
                </c:pt>
                <c:pt idx="1">
                  <c:v>40989</c:v>
                </c:pt>
                <c:pt idx="2">
                  <c:v>41031</c:v>
                </c:pt>
                <c:pt idx="3">
                  <c:v>41129</c:v>
                </c:pt>
                <c:pt idx="4">
                  <c:v>41134</c:v>
                </c:pt>
                <c:pt idx="5">
                  <c:v>41143</c:v>
                </c:pt>
                <c:pt idx="6">
                  <c:v>41165</c:v>
                </c:pt>
                <c:pt idx="7">
                  <c:v>41176</c:v>
                </c:pt>
                <c:pt idx="8">
                  <c:v>41190</c:v>
                </c:pt>
                <c:pt idx="9">
                  <c:v>41232</c:v>
                </c:pt>
                <c:pt idx="10">
                  <c:v>41261</c:v>
                </c:pt>
                <c:pt idx="11">
                  <c:v>41298</c:v>
                </c:pt>
                <c:pt idx="12">
                  <c:v>41299</c:v>
                </c:pt>
                <c:pt idx="13">
                  <c:v>41312</c:v>
                </c:pt>
                <c:pt idx="14">
                  <c:v>41325</c:v>
                </c:pt>
                <c:pt idx="15">
                  <c:v>41355</c:v>
                </c:pt>
                <c:pt idx="16">
                  <c:v>41414</c:v>
                </c:pt>
              </c:numCache>
            </c:numRef>
          </c:cat>
          <c:val>
            <c:numRef>
              <c:f>Table!$AR$32:$AR$48</c:f>
              <c:numCache>
                <c:formatCode>General</c:formatCode>
                <c:ptCount val="17"/>
                <c:pt idx="0">
                  <c:v>4.33</c:v>
                </c:pt>
                <c:pt idx="2">
                  <c:v>8.84</c:v>
                </c:pt>
                <c:pt idx="3">
                  <c:v>10.42</c:v>
                </c:pt>
                <c:pt idx="9">
                  <c:v>7.76</c:v>
                </c:pt>
                <c:pt idx="13">
                  <c:v>8.07</c:v>
                </c:pt>
                <c:pt idx="16">
                  <c:v>5.79</c:v>
                </c:pt>
              </c:numCache>
            </c:numRef>
          </c:val>
          <c:smooth val="0"/>
        </c:ser>
        <c:ser>
          <c:idx val="2"/>
          <c:order val="2"/>
          <c:tx>
            <c:v>KE</c:v>
          </c:tx>
          <c:errBars>
            <c:errDir val="y"/>
            <c:errBarType val="both"/>
            <c:errValType val="cust"/>
            <c:noEndCap val="0"/>
            <c:plus>
              <c:numRef>
                <c:f>Table!$AU$32:$AU$50</c:f>
                <c:numCache>
                  <c:formatCode>General</c:formatCode>
                  <c:ptCount val="19"/>
                  <c:pt idx="0">
                    <c:v>1.51</c:v>
                  </c:pt>
                  <c:pt idx="2">
                    <c:v>0.28999999999999998</c:v>
                  </c:pt>
                  <c:pt idx="3">
                    <c:v>5.43</c:v>
                  </c:pt>
                  <c:pt idx="9">
                    <c:v>0.81</c:v>
                  </c:pt>
                  <c:pt idx="13">
                    <c:v>3.66</c:v>
                  </c:pt>
                  <c:pt idx="16">
                    <c:v>0.22</c:v>
                  </c:pt>
                  <c:pt idx="18">
                    <c:v>0.13</c:v>
                  </c:pt>
                </c:numCache>
              </c:numRef>
            </c:plus>
            <c:minus>
              <c:numRef>
                <c:f>Table!$AU$32:$AU$50</c:f>
                <c:numCache>
                  <c:formatCode>General</c:formatCode>
                  <c:ptCount val="19"/>
                  <c:pt idx="0">
                    <c:v>1.51</c:v>
                  </c:pt>
                  <c:pt idx="2">
                    <c:v>0.28999999999999998</c:v>
                  </c:pt>
                  <c:pt idx="3">
                    <c:v>5.43</c:v>
                  </c:pt>
                  <c:pt idx="9">
                    <c:v>0.81</c:v>
                  </c:pt>
                  <c:pt idx="13">
                    <c:v>3.66</c:v>
                  </c:pt>
                  <c:pt idx="16">
                    <c:v>0.22</c:v>
                  </c:pt>
                  <c:pt idx="18">
                    <c:v>0.13</c:v>
                  </c:pt>
                </c:numCache>
              </c:numRef>
            </c:minus>
            <c:spPr>
              <a:ln>
                <a:solidFill>
                  <a:schemeClr val="accent3"/>
                </a:solidFill>
              </a:ln>
            </c:spPr>
          </c:errBars>
          <c:cat>
            <c:numRef>
              <c:f>Table!$AF$32:$AF$48</c:f>
              <c:numCache>
                <c:formatCode>m/d/yyyy</c:formatCode>
                <c:ptCount val="17"/>
                <c:pt idx="0">
                  <c:v>40927</c:v>
                </c:pt>
                <c:pt idx="1">
                  <c:v>40989</c:v>
                </c:pt>
                <c:pt idx="2">
                  <c:v>41031</c:v>
                </c:pt>
                <c:pt idx="3">
                  <c:v>41129</c:v>
                </c:pt>
                <c:pt idx="4">
                  <c:v>41134</c:v>
                </c:pt>
                <c:pt idx="5">
                  <c:v>41143</c:v>
                </c:pt>
                <c:pt idx="6">
                  <c:v>41165</c:v>
                </c:pt>
                <c:pt idx="7">
                  <c:v>41176</c:v>
                </c:pt>
                <c:pt idx="8">
                  <c:v>41190</c:v>
                </c:pt>
                <c:pt idx="9">
                  <c:v>41232</c:v>
                </c:pt>
                <c:pt idx="10">
                  <c:v>41261</c:v>
                </c:pt>
                <c:pt idx="11">
                  <c:v>41298</c:v>
                </c:pt>
                <c:pt idx="12">
                  <c:v>41299</c:v>
                </c:pt>
                <c:pt idx="13">
                  <c:v>41312</c:v>
                </c:pt>
                <c:pt idx="14">
                  <c:v>41325</c:v>
                </c:pt>
                <c:pt idx="15">
                  <c:v>41355</c:v>
                </c:pt>
                <c:pt idx="16">
                  <c:v>41414</c:v>
                </c:pt>
              </c:numCache>
            </c:numRef>
          </c:cat>
          <c:val>
            <c:numRef>
              <c:f>Table!$AT$32:$AT$48</c:f>
              <c:numCache>
                <c:formatCode>General</c:formatCode>
                <c:ptCount val="17"/>
                <c:pt idx="0">
                  <c:v>5.56</c:v>
                </c:pt>
                <c:pt idx="2">
                  <c:v>5.57</c:v>
                </c:pt>
                <c:pt idx="3">
                  <c:v>3.7</c:v>
                </c:pt>
                <c:pt idx="9">
                  <c:v>2.63</c:v>
                </c:pt>
                <c:pt idx="13">
                  <c:v>1.76</c:v>
                </c:pt>
                <c:pt idx="16">
                  <c:v>1.47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Table!$AX$1</c:f>
              <c:strCache>
                <c:ptCount val="1"/>
                <c:pt idx="0">
                  <c:v>clearence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errBars>
            <c:errDir val="y"/>
            <c:errBarType val="minus"/>
            <c:errValType val="percentage"/>
            <c:noEndCap val="1"/>
            <c:val val="100"/>
            <c:spPr>
              <a:ln w="19050">
                <a:solidFill>
                  <a:schemeClr val="accent6"/>
                </a:solidFill>
                <a:prstDash val="dash"/>
              </a:ln>
            </c:spPr>
          </c:errBars>
          <c:cat>
            <c:numRef>
              <c:f>Table!$AF$32:$AF$48</c:f>
              <c:numCache>
                <c:formatCode>m/d/yyyy</c:formatCode>
                <c:ptCount val="17"/>
                <c:pt idx="0">
                  <c:v>40927</c:v>
                </c:pt>
                <c:pt idx="1">
                  <c:v>40989</c:v>
                </c:pt>
                <c:pt idx="2">
                  <c:v>41031</c:v>
                </c:pt>
                <c:pt idx="3">
                  <c:v>41129</c:v>
                </c:pt>
                <c:pt idx="4">
                  <c:v>41134</c:v>
                </c:pt>
                <c:pt idx="5">
                  <c:v>41143</c:v>
                </c:pt>
                <c:pt idx="6">
                  <c:v>41165</c:v>
                </c:pt>
                <c:pt idx="7">
                  <c:v>41176</c:v>
                </c:pt>
                <c:pt idx="8">
                  <c:v>41190</c:v>
                </c:pt>
                <c:pt idx="9">
                  <c:v>41232</c:v>
                </c:pt>
                <c:pt idx="10">
                  <c:v>41261</c:v>
                </c:pt>
                <c:pt idx="11">
                  <c:v>41298</c:v>
                </c:pt>
                <c:pt idx="12">
                  <c:v>41299</c:v>
                </c:pt>
                <c:pt idx="13">
                  <c:v>41312</c:v>
                </c:pt>
                <c:pt idx="14">
                  <c:v>41325</c:v>
                </c:pt>
                <c:pt idx="15">
                  <c:v>41355</c:v>
                </c:pt>
                <c:pt idx="16">
                  <c:v>41414</c:v>
                </c:pt>
              </c:numCache>
            </c:numRef>
          </c:cat>
          <c:val>
            <c:numRef>
              <c:f>Table!$AX$32:$AX$50</c:f>
              <c:numCache>
                <c:formatCode>General</c:formatCode>
                <c:ptCount val="19"/>
                <c:pt idx="1">
                  <c:v>35</c:v>
                </c:pt>
                <c:pt idx="5">
                  <c:v>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722888"/>
        <c:axId val="193723280"/>
      </c:lineChart>
      <c:lineChart>
        <c:grouping val="standard"/>
        <c:varyColors val="0"/>
        <c:ser>
          <c:idx val="5"/>
          <c:order val="4"/>
          <c:tx>
            <c:strRef>
              <c:f>Table!$AZ$2</c:f>
              <c:strCache>
                <c:ptCount val="1"/>
                <c:pt idx="0">
                  <c:v>Urchin</c:v>
                </c:pt>
              </c:strCache>
            </c:strRef>
          </c:tx>
          <c:spPr>
            <a:ln w="19050">
              <a:solidFill>
                <a:srgbClr val="FFFF00"/>
              </a:solidFill>
            </a:ln>
            <a:effectLst>
              <a:outerShdw blurRad="50800" dist="25400" algn="ctr" rotWithShape="0">
                <a:schemeClr val="tx1">
                  <a:alpha val="40000"/>
                </a:schemeClr>
              </a:outerShdw>
            </a:effectLst>
          </c:spPr>
          <c:marker>
            <c:symbol val="circle"/>
            <c:size val="5"/>
            <c:spPr>
              <a:solidFill>
                <a:srgbClr val="FFFF00"/>
              </a:solidFill>
              <a:ln>
                <a:noFill/>
              </a:ln>
              <a:effectLst>
                <a:outerShdw blurRad="50800" dist="25400" algn="ctr" rotWithShape="0">
                  <a:schemeClr val="tx1">
                    <a:alpha val="40000"/>
                  </a:schemeClr>
                </a:outerShdw>
              </a:effectLst>
            </c:spPr>
          </c:marker>
          <c:cat>
            <c:numRef>
              <c:f>Table!$AF$32:$AF$48</c:f>
              <c:numCache>
                <c:formatCode>m/d/yyyy</c:formatCode>
                <c:ptCount val="17"/>
                <c:pt idx="0">
                  <c:v>40927</c:v>
                </c:pt>
                <c:pt idx="1">
                  <c:v>40989</c:v>
                </c:pt>
                <c:pt idx="2">
                  <c:v>41031</c:v>
                </c:pt>
                <c:pt idx="3">
                  <c:v>41129</c:v>
                </c:pt>
                <c:pt idx="4">
                  <c:v>41134</c:v>
                </c:pt>
                <c:pt idx="5">
                  <c:v>41143</c:v>
                </c:pt>
                <c:pt idx="6">
                  <c:v>41165</c:v>
                </c:pt>
                <c:pt idx="7">
                  <c:v>41176</c:v>
                </c:pt>
                <c:pt idx="8">
                  <c:v>41190</c:v>
                </c:pt>
                <c:pt idx="9">
                  <c:v>41232</c:v>
                </c:pt>
                <c:pt idx="10">
                  <c:v>41261</c:v>
                </c:pt>
                <c:pt idx="11">
                  <c:v>41298</c:v>
                </c:pt>
                <c:pt idx="12">
                  <c:v>41299</c:v>
                </c:pt>
                <c:pt idx="13">
                  <c:v>41312</c:v>
                </c:pt>
                <c:pt idx="14">
                  <c:v>41325</c:v>
                </c:pt>
                <c:pt idx="15">
                  <c:v>41355</c:v>
                </c:pt>
                <c:pt idx="16">
                  <c:v>41414</c:v>
                </c:pt>
              </c:numCache>
            </c:numRef>
          </c:cat>
          <c:val>
            <c:numRef>
              <c:f>Table!$AZ$32:$AZ$50</c:f>
              <c:numCache>
                <c:formatCode>General</c:formatCode>
                <c:ptCount val="19"/>
                <c:pt idx="4" formatCode="0.00">
                  <c:v>0.71</c:v>
                </c:pt>
                <c:pt idx="6" formatCode="0.00">
                  <c:v>0.72</c:v>
                </c:pt>
                <c:pt idx="7" formatCode="0.00">
                  <c:v>1.01</c:v>
                </c:pt>
                <c:pt idx="11" formatCode="0.00">
                  <c:v>1.36</c:v>
                </c:pt>
                <c:pt idx="15" formatCode="0.00">
                  <c:v>1.56</c:v>
                </c:pt>
                <c:pt idx="17" formatCode="0.00">
                  <c:v>1.27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724064"/>
        <c:axId val="193723672"/>
      </c:lineChart>
      <c:dateAx>
        <c:axId val="193722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2820000"/>
          <a:lstStyle/>
          <a:p>
            <a:pPr>
              <a:defRPr/>
            </a:pPr>
            <a:endParaRPr lang="en-US"/>
          </a:p>
        </c:txPr>
        <c:crossAx val="193723280"/>
        <c:crosses val="autoZero"/>
        <c:auto val="1"/>
        <c:lblOffset val="100"/>
        <c:baseTimeUnit val="months"/>
        <c:majorUnit val="2"/>
        <c:majorTimeUnit val="months"/>
      </c:dateAx>
      <c:valAx>
        <c:axId val="193723280"/>
        <c:scaling>
          <c:orientation val="minMax"/>
          <c:max val="18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(%) Coverage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3722888"/>
        <c:crosses val="autoZero"/>
        <c:crossBetween val="between"/>
      </c:valAx>
      <c:valAx>
        <c:axId val="193723672"/>
        <c:scaling>
          <c:orientation val="minMax"/>
          <c:max val="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Urchin Density (m^2)</a:t>
                </a:r>
              </a:p>
              <a:p>
                <a:pPr>
                  <a:defRPr/>
                </a:pPr>
                <a:endParaRPr lang="en-US" sz="1000">
                  <a:effectLst/>
                </a:endParaRP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93724064"/>
        <c:crosses val="max"/>
        <c:crossBetween val="between"/>
        <c:majorUnit val="0.5"/>
      </c:valAx>
      <c:dateAx>
        <c:axId val="19372406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93723672"/>
        <c:crosses val="autoZero"/>
        <c:auto val="1"/>
        <c:lblOffset val="100"/>
        <c:baseTimeUnit val="days"/>
      </c:dateAx>
    </c:plotArea>
    <c:legend>
      <c:legendPos val="b"/>
      <c:legendEntry>
        <c:idx val="3"/>
        <c:delete val="1"/>
      </c:legendEntry>
      <c:layout/>
      <c:overlay val="0"/>
    </c:legend>
    <c:plotVisOnly val="1"/>
    <c:dispBlanksAs val="span"/>
    <c:showDLblsOverMax val="0"/>
  </c:chart>
  <c:spPr>
    <a:solidFill>
      <a:srgbClr val="FFFFFF"/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13DE72-0056-4E9D-9DB4-2BE504B72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45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chemeClr val="bg1"/>
                </a:solidFill>
              </a:rPr>
              <a:t>Common name: Gorilla ogo and Smothering Seaweed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chemeClr val="bg1"/>
                </a:solidFill>
              </a:rPr>
              <a:t>Both introduced as aquaculture candidate in 70’s from the Phillippines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chemeClr val="bg1"/>
                </a:solidFill>
              </a:rPr>
              <a:t>Fills reef cracks &amp; crevices; reducing habitat for fish &amp; invertebrates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chemeClr val="bg1"/>
                </a:solidFill>
              </a:rPr>
              <a:t>Overgrows and smothers native coral and algae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chemeClr val="bg1"/>
                </a:solidFill>
              </a:rPr>
              <a:t>Accumulates on beaches, depressions &amp; shallow areas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19E0C4-5F07-4676-9AB8-0146E5AE89D1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855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29254A-2C38-4FF9-98A8-8AF43962EEEC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276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3313187-4D14-40C4-A566-4F683A4EB0F1}" type="slidenum">
              <a:rPr lang="en-US" sz="1200">
                <a:ea typeface="ＭＳ Ｐゴシック" pitchFamily="34" charset="-128"/>
              </a:rPr>
              <a:pPr algn="r" eaLnBrk="1" hangingPunct="1"/>
              <a:t>17</a:t>
            </a:fld>
            <a:endParaRPr lang="en-US" sz="120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673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9964F-6DA3-4A60-975C-ECFDCA060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48C69-FA12-44F7-BAE4-9764E6A44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1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DC759-E729-4927-9F83-BE0F71D8B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2AE7-F434-4B22-A833-B4DE16E99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8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44B7-31EA-4C46-A762-5E04FA221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4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75182-5229-46D9-AB00-0AEE5C6E5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02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918BD-48FF-4AC8-B09C-F2D4FDDE3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9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F0770-635E-4DE9-A380-90D473CB0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6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95EC1-B7EC-41D1-AEC2-EDA6BF50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18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331FA-DEA8-481A-BF33-A28C3CD1A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46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35E58-6F53-456A-945B-957B17E69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D41A5-C57F-48A0-8A3B-E3E182F6E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9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C8F32-0F4F-4811-8122-838B60D8A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63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EB1B9-0981-4B40-8B08-48416352B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8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30DD4-62A9-4098-A650-A430424E4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06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762E4-5115-4428-A366-F0169D5A6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87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B93DD-B607-4058-B0FE-CAD326A0D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60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4D2A4-2F41-4F8B-8FF2-3F4198745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1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F6C64-1D45-40FB-B881-B667A6C31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26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BBD96-50A5-4BD2-9B62-960930287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B952E-5434-4738-BE1B-917959DDB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12C83-3CEC-40EF-ADE6-45652EABB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0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ACEB-218D-447D-AF98-04B6857C5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1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3438C-D6AC-436B-891A-E8E3272B7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9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52DF0-E810-4444-AC79-5823E5453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1F890-6528-4947-BE49-3984CF54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4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4B362-B686-4317-B9A4-139BED2F0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A099-A8DE-4286-9748-865D99AFB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5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97AB1-E971-4C9F-AFF4-872FAED77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49F00AC-7FE0-4F10-AB1B-60E2FFDFB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72ADB08-77B6-42B0-9902-9891B1166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7.wma"/><Relationship Id="rId7" Type="http://schemas.openxmlformats.org/officeDocument/2006/relationships/image" Target="../media/image3.png"/><Relationship Id="rId2" Type="http://schemas.microsoft.com/office/2007/relationships/media" Target="../media/media16.wmv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wm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12" Type="http://schemas.openxmlformats.org/officeDocument/2006/relationships/image" Target="../media/image3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wma"/><Relationship Id="rId7" Type="http://schemas.openxmlformats.org/officeDocument/2006/relationships/image" Target="../media/image10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cean background_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21336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Use of </a:t>
            </a:r>
            <a:r>
              <a:rPr lang="en-US" sz="3600" b="1" dirty="0" smtClean="0">
                <a:solidFill>
                  <a:schemeClr val="bg1"/>
                </a:solidFill>
              </a:rPr>
              <a:t>Native </a:t>
            </a:r>
            <a:r>
              <a:rPr lang="en-US" sz="3600" b="1" dirty="0">
                <a:solidFill>
                  <a:schemeClr val="bg1"/>
                </a:solidFill>
              </a:rPr>
              <a:t>U</a:t>
            </a:r>
            <a:r>
              <a:rPr lang="en-US" sz="3600" b="1" dirty="0" smtClean="0">
                <a:solidFill>
                  <a:schemeClr val="bg1"/>
                </a:solidFill>
              </a:rPr>
              <a:t>rchins </a:t>
            </a:r>
            <a:r>
              <a:rPr lang="en-US" sz="3600" b="1" dirty="0">
                <a:solidFill>
                  <a:schemeClr val="bg1"/>
                </a:solidFill>
              </a:rPr>
              <a:t>as a </a:t>
            </a:r>
            <a:r>
              <a:rPr lang="en-US" sz="3600" b="1" dirty="0" smtClean="0">
                <a:solidFill>
                  <a:schemeClr val="bg1"/>
                </a:solidFill>
              </a:rPr>
              <a:t>Restoration </a:t>
            </a: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US" sz="3600" b="1" dirty="0" smtClean="0">
                <a:solidFill>
                  <a:schemeClr val="bg1"/>
                </a:solidFill>
              </a:rPr>
              <a:t>ool </a:t>
            </a:r>
            <a:r>
              <a:rPr lang="en-US" sz="3600" b="1" dirty="0">
                <a:solidFill>
                  <a:schemeClr val="bg1"/>
                </a:solidFill>
              </a:rPr>
              <a:t>for </a:t>
            </a:r>
            <a:r>
              <a:rPr lang="en-US" sz="3600" b="1" dirty="0" smtClean="0">
                <a:solidFill>
                  <a:schemeClr val="bg1"/>
                </a:solidFill>
              </a:rPr>
              <a:t>Coral </a:t>
            </a:r>
            <a:r>
              <a:rPr lang="en-US" sz="3600" b="1" dirty="0">
                <a:solidFill>
                  <a:schemeClr val="bg1"/>
                </a:solidFill>
              </a:rPr>
              <a:t>R</a:t>
            </a:r>
            <a:r>
              <a:rPr lang="en-US" sz="3600" b="1" dirty="0" smtClean="0">
                <a:solidFill>
                  <a:schemeClr val="bg1"/>
                </a:solidFill>
              </a:rPr>
              <a:t>eefs</a:t>
            </a:r>
            <a:endParaRPr lang="en-US" sz="3600" dirty="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91440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Jono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 Blodgett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i="1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Dept. of Land and Natural Resources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i="1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Division of Aquatic Resources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3077" name="Picture 3" descr="dar_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6"/>
    </mc:Choice>
    <mc:Fallback>
      <p:transition spd="slow" advTm="20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18672909"/>
              </p:ext>
            </p:extLst>
          </p:nvPr>
        </p:nvGraphicFramePr>
        <p:xfrm>
          <a:off x="228600" y="1183340"/>
          <a:ext cx="8686800" cy="4531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bg1"/>
                </a:solidFill>
                <a:latin typeface="Calibri" pitchFamily="34" charset="0"/>
              </a:rPr>
              <a:t>Preliminary Results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65"/>
    </mc:Choice>
    <mc:Fallback>
      <p:transition spd="slow" advTm="62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bg1"/>
                </a:solidFill>
                <a:latin typeface="Calibri" pitchFamily="34" charset="0"/>
              </a:rPr>
              <a:t>Preliminary Results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3343265"/>
              </p:ext>
            </p:extLst>
          </p:nvPr>
        </p:nvGraphicFramePr>
        <p:xfrm>
          <a:off x="228600" y="1219200"/>
          <a:ext cx="8686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5638800"/>
            <a:ext cx="8610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AS=</a:t>
            </a:r>
            <a:r>
              <a:rPr lang="en-US" sz="1600" dirty="0" err="1">
                <a:solidFill>
                  <a:schemeClr val="bg1"/>
                </a:solidFill>
              </a:rPr>
              <a:t>Acanthophora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spicifera</a:t>
            </a:r>
            <a:r>
              <a:rPr lang="en-US" sz="1600" dirty="0">
                <a:solidFill>
                  <a:schemeClr val="bg1"/>
                </a:solidFill>
              </a:rPr>
              <a:t>, GS=</a:t>
            </a:r>
            <a:r>
              <a:rPr lang="en-US" sz="1600" dirty="0" err="1">
                <a:solidFill>
                  <a:schemeClr val="bg1"/>
                </a:solidFill>
              </a:rPr>
              <a:t>Gracilaria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salicornia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K/E=</a:t>
            </a:r>
            <a:r>
              <a:rPr lang="en-US" sz="1600" dirty="0" err="1" smtClean="0">
                <a:solidFill>
                  <a:schemeClr val="bg1"/>
                </a:solidFill>
              </a:rPr>
              <a:t>Kappahphycus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en-US" sz="1600" dirty="0" err="1" smtClean="0">
                <a:solidFill>
                  <a:schemeClr val="bg1"/>
                </a:solidFill>
              </a:rPr>
              <a:t>Euchema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3"/>
    </mc:Choice>
    <mc:Fallback>
      <p:transition spd="slow" advTm="3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bg1"/>
                </a:solidFill>
                <a:latin typeface="Calibri" pitchFamily="34" charset="0"/>
              </a:rPr>
              <a:t>Preliminary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638800"/>
            <a:ext cx="8610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AS=</a:t>
            </a:r>
            <a:r>
              <a:rPr lang="en-US" sz="1600" dirty="0" err="1">
                <a:solidFill>
                  <a:schemeClr val="bg1"/>
                </a:solidFill>
              </a:rPr>
              <a:t>Acanthophora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spicifera</a:t>
            </a:r>
            <a:r>
              <a:rPr lang="en-US" sz="1600" dirty="0">
                <a:solidFill>
                  <a:schemeClr val="bg1"/>
                </a:solidFill>
              </a:rPr>
              <a:t>, GS=</a:t>
            </a:r>
            <a:r>
              <a:rPr lang="en-US" sz="1600" dirty="0" err="1">
                <a:solidFill>
                  <a:schemeClr val="bg1"/>
                </a:solidFill>
              </a:rPr>
              <a:t>Gracilaria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salicornia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K/E=</a:t>
            </a:r>
            <a:r>
              <a:rPr lang="en-US" sz="1600" dirty="0" err="1" smtClean="0">
                <a:solidFill>
                  <a:schemeClr val="bg1"/>
                </a:solidFill>
              </a:rPr>
              <a:t>Kappahphycus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en-US" sz="1600" dirty="0" err="1" smtClean="0">
                <a:solidFill>
                  <a:schemeClr val="bg1"/>
                </a:solidFill>
              </a:rPr>
              <a:t>Euchema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803878237"/>
              </p:ext>
            </p:extLst>
          </p:nvPr>
        </p:nvGraphicFramePr>
        <p:xfrm>
          <a:off x="228600" y="1219200"/>
          <a:ext cx="8686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0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4"/>
    </mc:Choice>
    <mc:Fallback>
      <p:transition spd="slow" advTm="2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Hatchery Production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2012: 60,000 urchins released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2013 Jan – June: 27,670 (~70,000 expected for 2013)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Completed renovations doubling algae production</a:t>
            </a:r>
          </a:p>
          <a:p>
            <a:pPr>
              <a:defRPr/>
            </a:pPr>
            <a:endParaRPr lang="en-US" sz="28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r="4305"/>
          <a:stretch/>
        </p:blipFill>
        <p:spPr>
          <a:xfrm>
            <a:off x="3733800" y="2563906"/>
            <a:ext cx="2916591" cy="3341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1" r="35588"/>
          <a:stretch/>
        </p:blipFill>
        <p:spPr>
          <a:xfrm>
            <a:off x="6709029" y="2563907"/>
            <a:ext cx="2358772" cy="3341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31765" r="15497" b="11177"/>
          <a:stretch/>
        </p:blipFill>
        <p:spPr>
          <a:xfrm>
            <a:off x="152400" y="2563906"/>
            <a:ext cx="3507442" cy="39130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84"/>
    </mc:Choice>
    <mc:Fallback>
      <p:transition spd="slow" advTm="6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Future Work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Refine management tools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Targeted strategies for habitat and species</a:t>
            </a:r>
          </a:p>
        </p:txBody>
      </p:sp>
      <p:pic>
        <p:nvPicPr>
          <p:cNvPr id="4" name="Picture 2" descr="C:\Users\Monitoring Coord\Dropbox\ICAIS 2013\Presentation\Figures\PatchReefCartoon.tif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2"/>
          <a:stretch/>
        </p:blipFill>
        <p:spPr bwMode="auto">
          <a:xfrm>
            <a:off x="1335055" y="2300180"/>
            <a:ext cx="6442260" cy="39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2484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From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Jokiel's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Illustrated Scientific Guide to Kaneohe Bay. Typescript. 65 pp.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14"/>
    </mc:Choice>
    <mc:Fallback>
      <p:transition spd="slow" advTm="7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Future Work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Refine management tools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Determine optimal urchin density, 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</a:rPr>
              <a:t>outplant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size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Determine if “maintenance density” is effective</a:t>
            </a:r>
          </a:p>
        </p:txBody>
      </p:sp>
      <p:pic>
        <p:nvPicPr>
          <p:cNvPr id="2" name="Urchin Cam_30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795.67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2590800"/>
            <a:ext cx="5410200" cy="4057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93"/>
    </mc:Choice>
    <mc:Fallback>
      <p:transition spd="slow" advTm="8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725" objId="2"/>
        <p14:stopEvt time="60376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Calibri" pitchFamily="34" charset="0"/>
              </a:rPr>
              <a:t>Mahalos!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AIS Monitoring, Super Sucker and Urchin Hatchery Crews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Work funded in part by: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NOAA Coral Reef Conservation Agreement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USFW Sport Fish Restoration Program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NOAA Estuary Restoration Act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Hawaii Invasive Species Council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AutoShape 2" descr="data:image/jpeg;base64,/9j/4AAQSkZJRgABAQAAAQABAAD/2wCEAAkGBhIQDxIUBxESFBQSGRoQFxAQFhIVExAWExYVFBgTGBoYHSggFxkjGRISHy8gIycrLC8xFR40NTAqNScrLCkBCQoKBQUFDQUFDSkYEhgpKSkpKSkpKSkpKSkpKSkpKSkpKSkpKSkpKSkpKSkpKSkpKSkpKSkpKSkpKSkpKSkpKf/AABEIALIBGwMBIgACEQEDEQH/xAAcAAEAAgIDAQAAAAAAAAAAAAAABwgFBgECBAP/xABDEAACAQICBwQGCAQEBwEAAAAAAQIDBAURBgcSITFBUSIyYXEIE1KBkaEUFSNCcoKSsTNissFDotHwNVNjc5PC0jT/xAAUAQEAAAAAAAAAAAAAAAAAAAAA/8QAFBEBAAAAAAAAAAAAAAAAAAAAAP/aAAwDAQACEQMRAD8AnEAAAAAAAAAAAAAAAAAAAAAAAAAADhvqG+pX/W7reqVKs7TR6bhSg3CpWg8pVZLc4Ra4RXBtb35cQlDSTWxhthJwuq+3UXGlRW3JPo8t0X5tGt0vSKw5yynSuor2nGDS9ylmVyb6nAFx9G9NbLEI54PXhNre4d2cfOL3ozhSSwv6lCpGpYzlTnB5xnBtNf76FnNUesKeK20lfQarUMozqJP1dTPg0+Cl1j/qBv4AAAAAAAAAAAAAAAAAAAAAAAAAAAAAAAAAAAAAAANP1r6SuwwqvUoPKpP7Gm+alU3ZrxSzfuKmtk8+kpfZUbKkvvTnUa/BFRX9bIFAAHuwXB6t5cU6FhHaqVZbKXJdW+iSzb8gMtoJoTWxW6VK1zjCOUqtXLdSj/eTyeS/smWt0e0fo2FvChhkFGEFl4yfOTfNt8zwaD6G0sLtIUbRZy71SplvqTfGT/ZLkkjYQAAAAAAAAAAAAAAAAAAAAAAAAAAAAAAAAAAAAAAAAK/+knXzu7OHs05y/VJL/wBCHCT/AEhbrbxeMV/h0YR8m5Tl+zRGAAsHqA0JVG3d9eR+0r9mln92kn3l+JrPySIP0awZ3l5b29P/ABpxg2uUW85P3RTfuLk2NnGjShTt0oxpxUIxXBKKySA+4AAAAAAAAAAAAAAAAAAAAAAAAAAAAAAAAAAHEpJd5peZh9LtJqeHWdW4u96gt0VxnJ7oxXm2irWlWsG9xGq5X9aShn2aFNuNOC6ZLvPxYFvYyT7rT8jkqLodrGvMMqqVpUlOn96hUk3CS8PZfivfmWW0K07tsVo7eHyynHLboy79N+K5rjk+DA2Q61JqKbnuS3t+R28yHtdWtCFGjOywaalWqLZqzg91GD4wz9trdlyT8gIe0+x/6didzXg84ynswfWEEoRfvUc/ea8ABvOpWKeO2nrP+o15+qnkWqKf6u8S+j4tZVJcFVjFvoqn2b/rLfpgcgAAAAAAAAAAAAAAAAAAAAAAAAAAAAAAAAHEpJLOW5dWBHuvPBatzhEvoScnRnGvKMeMoxTUvgpZ/lKvlx6umuHqbpVb222+Dg6sM/LiRlrL1KwrqV1okoqb7c7eOWxU5uVPlGXhwfhzCBTJaP6QV7C4hXwubhOH6ZrnCS5xfT+54KtJxk41U4yi3FxkmnFrc00+DOgFhcZ08rYxgdSeis5U7qnk69vTf2qhv2tjLe0+Ka37muO4r5Ntt7eefPPjmezBcbrWdeNbDKjhUjzXBrnGS4Si+jJFp0cP0hXZcLHEnxX+Bdy6r+Z/H8WQEWAy+keit1h9X1eL0pQf3ZcYVF1jLg/3MQB2hJppxeTW9Po1zLhaC6QK/wAOt68XvnBKaXKcezJfqTKdkyej1pf6utUsbqXZrfa0s+U0u1H3xSf5WBP4AAAAAAAAAAAAAAAAAAAAAAAAAAAAAAABAevPWRUlWdjhFRxhD+PODyc5Pf6vNfdSe/rnlyec9y4PIplpTRqQv7pXie2q1Ta2uLbm3n780/eBijf9W+tivhc1Tu3Krat5Om3nKl/NTz/p4eRoAAsHp9q9tsbt1f6JSg6zW09ndG4SXdl7NRZZZvpk/CALi3lTnKFxFxlFuMoyWTi1uaa5M2TQTWBcYTX2rN7VKT+0oSfZmuq9mXj8cyVdKNFrPSS0+m6LSjG6iu3TeUXNpfw6i5S6S/dZNBARzGWTzjua35rkfW8s50akqd3CUJwezKElk4tcmfECTNE9bKdNWmm9NXVtLKPrJraq0l1effS695eJjdaWgMMNq06uFSc7W5W3Tbeew+OxnzWTTT8+mb0UmrSu2c9DbGV336bpuLfHJuUI5fkkgIVPThuITt61OraS2Z0pKpF9HF5/A8wAuTofpJDELKjcW3349qPOE1ulF+TTM0Vx1DabfRbt2l5L7K5fYz4Qqpbv1JZeaXUscAAAAAAAAAAAAAAAAAAAAAAAAAAAAA1vWJpI8Pwy4r0e/GOzDP25tQi/c2n7gPvjunFjYvLFrqnTlx2G855ddlbyOtK8BwfSGe3gl7Shd5ZZ8PW5cFKEsm/Nb/2IEurudWcp3UpTnN7UpyecpN82z5wm004NpremuKa5oDPaVaDXmGz2cVpNRe6NaHapT8pcn4PJmvkx6udbEKsPoOnGzVpTWxGvWSklnu2KufFfzP39TprI1JOhGVzoonUpd6Vuu1KC60+co+HHpnwQQ+ZbRrSi4w6uq2E1HGS3OL3wqL2ZLmv9oxTXU4Am+tc4XpRTj62UbPEYrJN5ZVPDkqkfDdJeHOP9INVOJWcmqltOrDlVt06kZLrku0vejUU8uBJGgeum7spwp4vKVxb8Gp76tNdYyfey6P4oDHaGaqru9rReIUp29vF51K1ZOm9lb2oqW9trnlkvk8zri09o3KpWOANO3tss5x7s5RWzGMesYrPfzflv2fXnQq17Gje4TdVJWs1GMqEXlTaqd2pu472k08+K4b84HAAADvRquElKk2pRakpLimnmmvHMt5q80m+scNoV5d9x2KiXKcOzL5rP3oqAWC9G69crO6pye6FVTXhtwS/eHzAmEAAAAAAAAAAAAAAAAAAcSkks5PJLmzTMZ1wYVayca1ypyW5xoxlUya5Zx3J+81H0hdK6tCjQtbKTj69SnUcXk3COSUM+jb3+WXMr8BZuGv7Cm98q68XSeXyNgwfWbhl20rO8pbT4QqP1cn7p5NlRABeGFRSWcGmuq3nYpnhGlt5aZfVl1WppfdjN7H6X2fkbxhHpBYlSyV9GjXS5yi4Tfvju+QFlDT9bGBTvMIuadqm5xSqxiuMnTkp7K8Wk17zScP8ASToNL6xs6sX1pThNf5tky0fSFwxrtQuV4OnH/wCgK2tHBMOkugNrjMZ3ur+pFzbcqtnLsPae9tJ9yT6Pc+Oa5xLe2NShUlTvYSpzjucJpxkvcwPgSbq01x1cP2aGM7VW17qfGpQXh7UP5eXLoRkALB6a6rLXF6X03Q+pTVWa22oNeqr+eXdn4/HwgbEsMq21WVLEKcqdSDycJrJr/VeK3GY0O07usLq7eGT7Dec6M83Tqea5PxW/z4E022KYRpRRUL+KpXUVuTajWg+bhL78fD4pAV0BKePej7f0Zv6plTuIct6p1PepbvmfPBtTU6DVfTirStran2pQc051Mvubtyz8G306gZTF7p0NC7anevt3E16tPjsetdVPy2I/NEOG36ydN/rK5irOLhbW69VRp8Ozzm1ybyW7kkvE1AAAABPvo2WzVteTfCVSMP0wzf8AWiAi1epvAXaYPQVVZTrZ3Euv2m+P+XZA3gAAAAAAAAAAAAAAAAAARNr30Er31OjcYTF1J0FKEqUe9KEsntRXNprhzzK8VaMoSca0XGS3OMk00+jT4F4DG4lo1aXP/EbajV8alOEn80BS4Fv4at8LTzjh9r/4oP8AdGSoaNWlNZULWhFdI04L+wFLgXPuNFrOp/8AotLeX4qVN/2MRd6q8Jq/xLGis/8AlrY/pyAqOCzd7qCwqpn6iNal/wBupJ5frzNSx70b2ouWBXW01wp3EUtr80eHwAiTR7SS4sK6rYTUcJrc+cZr2ZLmiV7PWDheOQjQ02oRoVu7G6huim+anxhv5S3eLInx3R25sarpYvRlTly2l2ZJc4yW6S8jGgb3p7qouMNXrrV+vtXvVeHGCfDbS4fiW7yNEN10I1o3GH/ZXS+kWkuzK3qb9mL3PYb4fh4eXEy+kmrild0XfaAP1tF752i/i0JcXGK4vL2ePTNNARmd6NaUJKVCTjKL2lKLalFrg01vTOJwabU001uae5prkdQJxwLSC5x7B6tKhcVKd/ZZVIzpTlB3EcnkpbLXHJp8s0n4ENYjilevLPEq1WpJbvtZzm117z3EkejvCX1nWcc9hUJbXTfOGX7S+ZoGlez9YXf0buevq7OXDL1ksgMUAAABsWh2gl1ilVQw2D2E8p15JqnTXnzfgt/lxA9OrbQ2WKX9Onk/VQaqVpclBPu+cssvi+RbWlTUYqMFkksklySMDoToVQwq2VGwWbfanVfeqy6vw6LkbCAAAAAAAAAAAAAAAAAAAAAAAAAAAAAAYzH9G7e/ouli1KNSL68Yv2ovin4orlrH1Q18McqtjtVrXjt5duj4TS5fzL35c7QHSrSUouNVJp7mnvTT5AUfMzotpbc4bXVXCZ7L4Sg98Kq9mS5+fFEna0tSjpbd1otBuHenax3uHWVNc1/L8OhDLXUCZp4rgePxTxfKwvHudRNRjN/iy2Zr8WT6GIvdQtwntYdeWdSnxVSc3Dd1ySkvmRedtt5ZZ7unICT54/QwGxrW2A14XF7c7qt1S/h0IpZKMH96SzeXi23luRF7fU4AA27V5q6q4xUqxt6saUaKi5TlFy77aSSWWfdfM1EsvqD0edvhfrayyldS9bv47C7MPjk5fmA+Oj/o/WFBqWJzqXMl92XYp/pjvfvbJKsbCnQgoWVONOEdyhBKKS8kegAAAAAAAAAAAAAAAAAAAAAAAAAAAAAAAAAAAAa6kR60NS0bvaudHFGFfvTo8IV+rXsz8eD59SXABSO9salCpKnewlCcHlKE01KL8mfAuDpXoDZYnHLFaKclujWh2akPKS5eD3ER456ONeLbwO5hOPKFdOEl+aKafwQENAkeOoPFs8nCgvF1d37Zm06Oejk9pS0iuE0t7pW+e/wc5cvJe8CPtW+gNTFbuMcmqFNqVaryS47CftP5cfO19rbRpU4wt0oxglGMVuSSWSSPNg2CULOjGjhdONOnHhGK+b6vxZ7gAAAAAAAAAAAAAAAAAAAAAAAAAAAAAAAAAAAAAAAAAAAAAAAAAAAAAAAAAAAAAAAAAA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IQDxIUBxESFBQSGRoQFxAQFhIVExAWExYVFBgTGBoYHSggFxkjGRISHy8gIycrLC8xFR40NTAqNScrLCkBCQoKBQUFDQUFDSkYEhgpKSkpKSkpKSkpKSkpKSkpKSkpKSkpKSkpKSkpKSkpKSkpKSkpKSkpKSkpKSkpKSkpKf/AABEIALIBGwMBIgACEQEDEQH/xAAcAAEAAgIDAQAAAAAAAAAAAAAABwgFBgECBAP/xABDEAACAQICBwQGCAQEBwEAAAAAAQIDBAURBgcSITFBUSIyYXEIE1KBkaEUFSNCcoKSsTNissFDotHwNVNjc5PC0jT/xAAUAQEAAAAAAAAAAAAAAAAAAAAA/8QAFBEBAAAAAAAAAAAAAAAAAAAAAP/aAAwDAQACEQMRAD8AnEAAAAAAAAAAAAAAAAAAAAAAAAAADhvqG+pX/W7reqVKs7TR6bhSg3CpWg8pVZLc4Ra4RXBtb35cQlDSTWxhthJwuq+3UXGlRW3JPo8t0X5tGt0vSKw5yynSuor2nGDS9ylmVyb6nAFx9G9NbLEI54PXhNre4d2cfOL3ozhSSwv6lCpGpYzlTnB5xnBtNf76FnNUesKeK20lfQarUMozqJP1dTPg0+Cl1j/qBv4AAAAAAAAAAAAAAAAAAAAAAAAAAAAAAAAAAAAAAANP1r6SuwwqvUoPKpP7Gm+alU3ZrxSzfuKmtk8+kpfZUbKkvvTnUa/BFRX9bIFAAHuwXB6t5cU6FhHaqVZbKXJdW+iSzb8gMtoJoTWxW6VK1zjCOUqtXLdSj/eTyeS/smWt0e0fo2FvChhkFGEFl4yfOTfNt8zwaD6G0sLtIUbRZy71SplvqTfGT/ZLkkjYQAAAAAAAAAAAAAAAAAAAAAAAAAAAAAAAAAAAAAAAAK/+knXzu7OHs05y/VJL/wBCHCT/AEhbrbxeMV/h0YR8m5Tl+zRGAAsHqA0JVG3d9eR+0r9mln92kn3l+JrPySIP0awZ3l5b29P/ABpxg2uUW85P3RTfuLk2NnGjShTt0oxpxUIxXBKKySA+4AAAAAAAAAAAAAAAAAAAAAAAAAAAAAAAAAAHEpJd5peZh9LtJqeHWdW4u96gt0VxnJ7oxXm2irWlWsG9xGq5X9aShn2aFNuNOC6ZLvPxYFvYyT7rT8jkqLodrGvMMqqVpUlOn96hUk3CS8PZfivfmWW0K07tsVo7eHyynHLboy79N+K5rjk+DA2Q61JqKbnuS3t+R28yHtdWtCFGjOywaalWqLZqzg91GD4wz9trdlyT8gIe0+x/6didzXg84ynswfWEEoRfvUc/ea8ABvOpWKeO2nrP+o15+qnkWqKf6u8S+j4tZVJcFVjFvoqn2b/rLfpgcgAAAAAAAAAAAAAAAAAAAAAAAAAAAAAAAAHEpJLOW5dWBHuvPBatzhEvoScnRnGvKMeMoxTUvgpZ/lKvlx6umuHqbpVb222+Dg6sM/LiRlrL1KwrqV1okoqb7c7eOWxU5uVPlGXhwfhzCBTJaP6QV7C4hXwubhOH6ZrnCS5xfT+54KtJxk41U4yi3FxkmnFrc00+DOgFhcZ08rYxgdSeis5U7qnk69vTf2qhv2tjLe0+Ka37muO4r5Ntt7eefPPjmezBcbrWdeNbDKjhUjzXBrnGS4Si+jJFp0cP0hXZcLHEnxX+Bdy6r+Z/H8WQEWAy+keit1h9X1eL0pQf3ZcYVF1jLg/3MQB2hJppxeTW9Po1zLhaC6QK/wAOt68XvnBKaXKcezJfqTKdkyej1pf6utUsbqXZrfa0s+U0u1H3xSf5WBP4AAAAAAAAAAAAAAAAAAAAAAAAAAAAAAABAevPWRUlWdjhFRxhD+PODyc5Pf6vNfdSe/rnlyec9y4PIplpTRqQv7pXie2q1Ta2uLbm3n780/eBijf9W+tivhc1Tu3Krat5Om3nKl/NTz/p4eRoAAsHp9q9tsbt1f6JSg6zW09ndG4SXdl7NRZZZvpk/CALi3lTnKFxFxlFuMoyWTi1uaa5M2TQTWBcYTX2rN7VKT+0oSfZmuq9mXj8cyVdKNFrPSS0+m6LSjG6iu3TeUXNpfw6i5S6S/dZNBARzGWTzjua35rkfW8s50akqd3CUJwezKElk4tcmfECTNE9bKdNWmm9NXVtLKPrJraq0l1effS695eJjdaWgMMNq06uFSc7W5W3Tbeew+OxnzWTTT8+mb0UmrSu2c9DbGV336bpuLfHJuUI5fkkgIVPThuITt61OraS2Z0pKpF9HF5/A8wAuTofpJDELKjcW3349qPOE1ulF+TTM0Vx1DabfRbt2l5L7K5fYz4Qqpbv1JZeaXUscAAAAAAAAAAAAAAAAAAAAAAAAAAAAA1vWJpI8Pwy4r0e/GOzDP25tQi/c2n7gPvjunFjYvLFrqnTlx2G855ddlbyOtK8BwfSGe3gl7Shd5ZZ8PW5cFKEsm/Nb/2IEurudWcp3UpTnN7UpyecpN82z5wm004NpremuKa5oDPaVaDXmGz2cVpNRe6NaHapT8pcn4PJmvkx6udbEKsPoOnGzVpTWxGvWSklnu2KufFfzP39TprI1JOhGVzoonUpd6Vuu1KC60+co+HHpnwQQ+ZbRrSi4w6uq2E1HGS3OL3wqL2ZLmv9oxTXU4Am+tc4XpRTj62UbPEYrJN5ZVPDkqkfDdJeHOP9INVOJWcmqltOrDlVt06kZLrku0vejUU8uBJGgeum7spwp4vKVxb8Gp76tNdYyfey6P4oDHaGaqru9rReIUp29vF51K1ZOm9lb2oqW9trnlkvk8zri09o3KpWOANO3tss5x7s5RWzGMesYrPfzflv2fXnQq17Gje4TdVJWs1GMqEXlTaqd2pu472k08+K4b84HAAADvRquElKk2pRakpLimnmmvHMt5q80m+scNoV5d9x2KiXKcOzL5rP3oqAWC9G69crO6pye6FVTXhtwS/eHzAmEAAAAAAAAAAAAAAAAAAcSkks5PJLmzTMZ1wYVayca1ypyW5xoxlUya5Zx3J+81H0hdK6tCjQtbKTj69SnUcXk3COSUM+jb3+WXMr8BZuGv7Cm98q68XSeXyNgwfWbhl20rO8pbT4QqP1cn7p5NlRABeGFRSWcGmuq3nYpnhGlt5aZfVl1WppfdjN7H6X2fkbxhHpBYlSyV9GjXS5yi4Tfvju+QFlDT9bGBTvMIuadqm5xSqxiuMnTkp7K8Wk17zScP8ASToNL6xs6sX1pThNf5tky0fSFwxrtQuV4OnH/wCgK2tHBMOkugNrjMZ3ur+pFzbcqtnLsPae9tJ9yT6Pc+Oa5xLe2NShUlTvYSpzjucJpxkvcwPgSbq01x1cP2aGM7VW17qfGpQXh7UP5eXLoRkALB6a6rLXF6X03Q+pTVWa22oNeqr+eXdn4/HwgbEsMq21WVLEKcqdSDycJrJr/VeK3GY0O07usLq7eGT7Dec6M83Tqea5PxW/z4E022KYRpRRUL+KpXUVuTajWg+bhL78fD4pAV0BKePej7f0Zv6plTuIct6p1PepbvmfPBtTU6DVfTirStran2pQc051Mvubtyz8G306gZTF7p0NC7anevt3E16tPjsetdVPy2I/NEOG36ydN/rK5irOLhbW69VRp8Ozzm1ybyW7kkvE1AAAABPvo2WzVteTfCVSMP0wzf8AWiAi1epvAXaYPQVVZTrZ3Euv2m+P+XZA3gAAAAAAAAAAAAAAAAAARNr30Er31OjcYTF1J0FKEqUe9KEsntRXNprhzzK8VaMoSca0XGS3OMk00+jT4F4DG4lo1aXP/EbajV8alOEn80BS4Fv4at8LTzjh9r/4oP8AdGSoaNWlNZULWhFdI04L+wFLgXPuNFrOp/8AotLeX4qVN/2MRd6q8Jq/xLGis/8AlrY/pyAqOCzd7qCwqpn6iNal/wBupJ5frzNSx70b2ouWBXW01wp3EUtr80eHwAiTR7SS4sK6rYTUcJrc+cZr2ZLmiV7PWDheOQjQ02oRoVu7G6huim+anxhv5S3eLInx3R25sarpYvRlTly2l2ZJc4yW6S8jGgb3p7qouMNXrrV+vtXvVeHGCfDbS4fiW7yNEN10I1o3GH/ZXS+kWkuzK3qb9mL3PYb4fh4eXEy+kmrild0XfaAP1tF752i/i0JcXGK4vL2ePTNNARmd6NaUJKVCTjKL2lKLalFrg01vTOJwabU001uae5prkdQJxwLSC5x7B6tKhcVKd/ZZVIzpTlB3EcnkpbLXHJp8s0n4ENYjilevLPEq1WpJbvtZzm117z3EkejvCX1nWcc9hUJbXTfOGX7S+ZoGlez9YXf0buevq7OXDL1ksgMUAAABsWh2gl1ilVQw2D2E8p15JqnTXnzfgt/lxA9OrbQ2WKX9Onk/VQaqVpclBPu+cssvi+RbWlTUYqMFkksklySMDoToVQwq2VGwWbfanVfeqy6vw6LkbCAAAAAAAAAAAAAAAAAAAAAAAAAAAAAAYzH9G7e/ouli1KNSL68Yv2ovin4orlrH1Q18McqtjtVrXjt5duj4TS5fzL35c7QHSrSUouNVJp7mnvTT5AUfMzotpbc4bXVXCZ7L4Sg98Kq9mS5+fFEna0tSjpbd1otBuHenax3uHWVNc1/L8OhDLXUCZp4rgePxTxfKwvHudRNRjN/iy2Zr8WT6GIvdQtwntYdeWdSnxVSc3Dd1ySkvmRedtt5ZZ7unICT54/QwGxrW2A14XF7c7qt1S/h0IpZKMH96SzeXi23luRF7fU4AA27V5q6q4xUqxt6saUaKi5TlFy77aSSWWfdfM1EsvqD0edvhfrayyldS9bv47C7MPjk5fmA+Oj/o/WFBqWJzqXMl92XYp/pjvfvbJKsbCnQgoWVONOEdyhBKKS8kegAAAAAAAAAAAAAAAAAAAAAAAAAAAAAAAAAAAAa6kR60NS0bvaudHFGFfvTo8IV+rXsz8eD59SXABSO9salCpKnewlCcHlKE01KL8mfAuDpXoDZYnHLFaKclujWh2akPKS5eD3ER456ONeLbwO5hOPKFdOEl+aKafwQENAkeOoPFs8nCgvF1d37Zm06Oejk9pS0iuE0t7pW+e/wc5cvJe8CPtW+gNTFbuMcmqFNqVaryS47CftP5cfO19rbRpU4wt0oxglGMVuSSWSSPNg2CULOjGjhdONOnHhGK+b6vxZ7gAAAAAAAAAAAAAAAAAAAAAAAAAAAAAAAAAAAAAAAAAAAAAAAAAAAAAAAAAAAAAAAAAAA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572000"/>
            <a:ext cx="2324100" cy="1971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21695" r="11180" b="21808"/>
          <a:stretch/>
        </p:blipFill>
        <p:spPr>
          <a:xfrm>
            <a:off x="3048000" y="5432824"/>
            <a:ext cx="1333500" cy="1263981"/>
          </a:xfrm>
          <a:prstGeom prst="rect">
            <a:avLst/>
          </a:prstGeom>
        </p:spPr>
      </p:pic>
      <p:pic>
        <p:nvPicPr>
          <p:cNvPr id="4098" name="Picture 2" descr="http://dlnr.hawaii.gov/hisc/files/2013/07/HISC-logo-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70" y="5334000"/>
            <a:ext cx="1461630" cy="14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NO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1" y="5432824"/>
            <a:ext cx="1233089" cy="12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8" y="197631"/>
            <a:ext cx="1905000" cy="14287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7"/>
    </mc:Choice>
    <mc:Fallback>
      <p:transition spd="slow" advTm="1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 descr="DARbluesh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08662"/>
            <a:ext cx="2286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tnc_logo_2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2" y="5808663"/>
            <a:ext cx="1804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uh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7" y="5808663"/>
            <a:ext cx="93821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NO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808663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2"/>
          <p:cNvSpPr txBox="1">
            <a:spLocks noChangeArrowheads="1"/>
          </p:cNvSpPr>
          <p:nvPr/>
        </p:nvSpPr>
        <p:spPr bwMode="auto">
          <a:xfrm>
            <a:off x="1693863" y="76200"/>
            <a:ext cx="53927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chemeClr val="bg1"/>
                </a:solidFill>
                <a:ea typeface="ＭＳ Ｐゴシック" pitchFamily="34" charset="-128"/>
              </a:rPr>
              <a:t>Questions?</a:t>
            </a:r>
          </a:p>
        </p:txBody>
      </p:sp>
      <p:sp>
        <p:nvSpPr>
          <p:cNvPr id="31752" name="Rectangle 1"/>
          <p:cNvSpPr>
            <a:spLocks noChangeArrowheads="1"/>
          </p:cNvSpPr>
          <p:nvPr/>
        </p:nvSpPr>
        <p:spPr bwMode="auto">
          <a:xfrm>
            <a:off x="228600" y="5029200"/>
            <a:ext cx="87630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/>
              <a:t>Check us out on Facebook: </a:t>
            </a:r>
            <a:r>
              <a:rPr lang="en-US" sz="2000" b="1" dirty="0" smtClean="0">
                <a:solidFill>
                  <a:srgbClr val="00B0F0"/>
                </a:solidFill>
              </a:rPr>
              <a:t>www.facebook.com/noalienseaweed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</a:rPr>
              <a:t>       			         www.facebook.com/sea.hatchery</a:t>
            </a:r>
          </a:p>
        </p:txBody>
      </p:sp>
      <p:pic>
        <p:nvPicPr>
          <p:cNvPr id="31753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5808663"/>
            <a:ext cx="863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hrweb.rcuh.com/hrprd_exapp/images/rcuh_signin_logo.GIF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06" b="37046"/>
          <a:stretch/>
        </p:blipFill>
        <p:spPr bwMode="auto">
          <a:xfrm>
            <a:off x="2743200" y="5808662"/>
            <a:ext cx="762000" cy="8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01"/>
    </mc:Choice>
    <mc:Fallback>
      <p:transition spd="slow" advTm="10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ocean background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Calibri" pitchFamily="34" charset="0"/>
              </a:rPr>
              <a:t>Introduction to the Enemy</a:t>
            </a:r>
            <a:r>
              <a:rPr lang="en-US" sz="4000" smtClean="0">
                <a:solidFill>
                  <a:schemeClr val="bg1"/>
                </a:solidFill>
              </a:rPr>
              <a:t/>
            </a:r>
            <a:br>
              <a:rPr lang="en-US" sz="4000" smtClean="0">
                <a:solidFill>
                  <a:schemeClr val="bg1"/>
                </a:solidFill>
              </a:rPr>
            </a:br>
            <a:endParaRPr lang="en-US" sz="4000" smtClean="0">
              <a:solidFill>
                <a:schemeClr val="bg1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6482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Main species of concern: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i="1" dirty="0" smtClean="0">
                <a:solidFill>
                  <a:schemeClr val="bg1"/>
                </a:solidFill>
                <a:latin typeface="Calibri" pitchFamily="34" charset="0"/>
              </a:rPr>
              <a:t>Kappaphycus</a:t>
            </a:r>
            <a:r>
              <a:rPr lang="en-AU" dirty="0" smtClean="0">
                <a:solidFill>
                  <a:schemeClr val="bg1"/>
                </a:solidFill>
                <a:latin typeface="Calibri" pitchFamily="34" charset="0"/>
              </a:rPr>
              <a:t> spp. </a:t>
            </a:r>
            <a:endParaRPr lang="en-AU" i="1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i="1" dirty="0" smtClean="0">
                <a:solidFill>
                  <a:schemeClr val="bg1"/>
                </a:solidFill>
                <a:latin typeface="Calibri" pitchFamily="34" charset="0"/>
              </a:rPr>
              <a:t>Eucheuma</a:t>
            </a:r>
            <a:r>
              <a:rPr lang="en-AU" dirty="0" smtClean="0">
                <a:solidFill>
                  <a:schemeClr val="bg1"/>
                </a:solidFill>
                <a:latin typeface="Calibri" pitchFamily="34" charset="0"/>
              </a:rPr>
              <a:t> spp.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AU" dirty="0" smtClean="0">
                <a:solidFill>
                  <a:schemeClr val="bg1"/>
                </a:solidFill>
                <a:latin typeface="Calibri" pitchFamily="34" charset="0"/>
              </a:rPr>
              <a:t>Smothering Seaweed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AU" sz="20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717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195388"/>
            <a:ext cx="4017963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C:\Users\Monitoring Coord\Dropbox\ICAIS 2013\Presentation\media\Field Images\IMG_23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486150"/>
            <a:ext cx="409098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62400" y="2122488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495300" y="2867025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24"/>
    </mc:Choice>
    <mc:Fallback>
      <p:transition spd="slow" advTm="38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Calibri" pitchFamily="34" charset="0"/>
              </a:rPr>
              <a:t>Introduction to the Enemy</a:t>
            </a:r>
            <a:r>
              <a:rPr lang="en-US" sz="4000" smtClean="0">
                <a:solidFill>
                  <a:schemeClr val="bg1"/>
                </a:solidFill>
              </a:rPr>
              <a:t/>
            </a:r>
            <a:br>
              <a:rPr lang="en-US" sz="4000" smtClean="0">
                <a:solidFill>
                  <a:schemeClr val="bg1"/>
                </a:solidFill>
              </a:rPr>
            </a:br>
            <a:endParaRPr lang="en-US" sz="4000" smtClean="0">
              <a:solidFill>
                <a:schemeClr val="bg1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715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Main species of concern: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i="1" dirty="0" err="1" smtClean="0">
                <a:solidFill>
                  <a:schemeClr val="bg1"/>
                </a:solidFill>
                <a:latin typeface="Calibri" pitchFamily="34" charset="0"/>
              </a:rPr>
              <a:t>Gracilaria</a:t>
            </a:r>
            <a:r>
              <a:rPr lang="en-AU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AU" i="1" dirty="0" err="1" smtClean="0">
                <a:solidFill>
                  <a:schemeClr val="bg1"/>
                </a:solidFill>
                <a:latin typeface="Calibri" pitchFamily="34" charset="0"/>
              </a:rPr>
              <a:t>salicornia</a:t>
            </a:r>
            <a:endParaRPr lang="en-AU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AU" dirty="0" smtClean="0">
                <a:solidFill>
                  <a:schemeClr val="bg1"/>
                </a:solidFill>
                <a:latin typeface="Calibri" pitchFamily="34" charset="0"/>
              </a:rPr>
              <a:t>Gorilla seaweed (</a:t>
            </a:r>
            <a:r>
              <a:rPr lang="en-AU" dirty="0" err="1" smtClean="0">
                <a:solidFill>
                  <a:schemeClr val="bg1"/>
                </a:solidFill>
                <a:latin typeface="Calibri" pitchFamily="34" charset="0"/>
              </a:rPr>
              <a:t>ogo</a:t>
            </a:r>
            <a:r>
              <a:rPr lang="en-AU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AU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AU" i="1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AU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AU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i="1" dirty="0" err="1" smtClean="0">
                <a:solidFill>
                  <a:schemeClr val="bg1"/>
                </a:solidFill>
                <a:latin typeface="Calibri" pitchFamily="34" charset="0"/>
              </a:rPr>
              <a:t>Acanthophora</a:t>
            </a:r>
            <a:r>
              <a:rPr lang="en-AU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AU" i="1" dirty="0" err="1" smtClean="0">
                <a:solidFill>
                  <a:schemeClr val="bg1"/>
                </a:solidFill>
                <a:latin typeface="Calibri" pitchFamily="34" charset="0"/>
              </a:rPr>
              <a:t>spicifera</a:t>
            </a:r>
            <a:endParaRPr lang="en-AU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AU" dirty="0" smtClean="0">
                <a:solidFill>
                  <a:schemeClr val="bg1"/>
                </a:solidFill>
                <a:latin typeface="Calibri" pitchFamily="34" charset="0"/>
              </a:rPr>
              <a:t>Spiny or Prickly seaweed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AU" sz="20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6" name="Picture 11" descr="C:\Users\AIS\AppData\Local\Microsoft\Windows\Temporary Internet Files\Content.Word\Gs lab compress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2"/>
          <a:stretch>
            <a:fillRect/>
          </a:stretch>
        </p:blipFill>
        <p:spPr bwMode="auto">
          <a:xfrm>
            <a:off x="4914900" y="1752600"/>
            <a:ext cx="3619500" cy="22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 descr="Acanthophora%20spicifer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900" y="4114800"/>
            <a:ext cx="3619500" cy="251299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2"/>
    </mc:Choice>
    <mc:Fallback>
      <p:transition spd="slow" advTm="3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7838"/>
            <a:ext cx="8458200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04800" y="6096000"/>
            <a:ext cx="304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Photo: Sterling Kaya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4"/>
    </mc:Choice>
    <mc:Fallback>
      <p:transition spd="slow" advTm="3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ocean background_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76200"/>
            <a:ext cx="6138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bg1"/>
                </a:solidFill>
              </a:rPr>
              <a:t>Algae Removal</a:t>
            </a:r>
          </a:p>
        </p:txBody>
      </p:sp>
      <p:pic>
        <p:nvPicPr>
          <p:cNvPr id="2" name="R29 Super Sucker timelaps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53.45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908843"/>
            <a:ext cx="7467600" cy="560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6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54"/>
    </mc:Choice>
    <mc:Fallback>
      <p:transition spd="slow" advTm="5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42" objId="2"/>
        <p14:stopEvt time="4346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ocean background_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Calibri" pitchFamily="34" charset="0"/>
              </a:rPr>
              <a:t>Juvenile Urchin Outplanting</a:t>
            </a:r>
          </a:p>
        </p:txBody>
      </p:sp>
      <p:pic>
        <p:nvPicPr>
          <p:cNvPr id="24580" name="Picture 6" descr="P101013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95375"/>
            <a:ext cx="34734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95375"/>
            <a:ext cx="5119687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1447800" y="6096000"/>
            <a:ext cx="624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Collector Urchin, “hawae,” </a:t>
            </a:r>
            <a:r>
              <a:rPr lang="en-US" sz="2400" i="1">
                <a:solidFill>
                  <a:schemeClr val="bg1"/>
                </a:solidFill>
                <a:latin typeface="Calibri" pitchFamily="34" charset="0"/>
              </a:rPr>
              <a:t>Tripneustes gratilla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55"/>
    </mc:Choice>
    <mc:Fallback>
      <p:transition spd="slow" advTm="2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Calibri" pitchFamily="34" charset="0"/>
              </a:rPr>
              <a:t>Current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678363" cy="51403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Treatment = Removal &amp; 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</a:rPr>
              <a:t>Biocontrol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4 Patch Reefs in Central 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</a:rPr>
              <a:t>KBay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~64,200 m</a:t>
            </a:r>
            <a:r>
              <a:rPr lang="en-US" baseline="30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(15.9 acres)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3 managed (51,000 m</a:t>
            </a:r>
            <a:r>
              <a:rPr lang="en-US" baseline="30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 control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Hatchery Raised Urchins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Juveniles 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</a:rPr>
              <a:t>outplanted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at     ~15-20mm diameter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Target density ~2 urchins/m</a:t>
            </a:r>
            <a:r>
              <a:rPr lang="en-US" baseline="30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No “herding”</a:t>
            </a:r>
          </a:p>
          <a:p>
            <a:pPr lvl="1">
              <a:defRPr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3556" name="Picture 2" descr="C:\Users\Monitoring Coord\Dropbox\ICAIS 2013\Presentation\media\Site location\Reef26-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383381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C:\Users\Monitoring Coord\Dropbox\ICAIS 2013\Presentation\media\Site location\KBay_Centr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83381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6500" y="2209800"/>
            <a:ext cx="342900" cy="325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8"/>
    </mc:Choice>
    <mc:Fallback>
      <p:transition spd="slow" advTm="3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Preliminary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686800" cy="19812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Reef 26: </a:t>
            </a:r>
            <a:r>
              <a:rPr lang="en-US" sz="2400" i="1" dirty="0" err="1" smtClean="0">
                <a:solidFill>
                  <a:schemeClr val="bg1"/>
                </a:solidFill>
                <a:latin typeface="Calibri" pitchFamily="34" charset="0"/>
              </a:rPr>
              <a:t>Kappaphycus</a:t>
            </a:r>
            <a:r>
              <a:rPr lang="en-US" sz="2400" i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n-US" sz="2400" i="1" dirty="0" err="1" smtClean="0">
                <a:solidFill>
                  <a:schemeClr val="bg1"/>
                </a:solidFill>
                <a:latin typeface="Calibri" pitchFamily="34" charset="0"/>
              </a:rPr>
              <a:t>Eucheuma</a:t>
            </a:r>
            <a:r>
              <a:rPr lang="en-US" sz="24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alibri" pitchFamily="34" charset="0"/>
              </a:rPr>
              <a:t>spp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~12,000 m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(~3 acres)</a:t>
            </a:r>
            <a:endParaRPr lang="en-US" sz="2400" baseline="30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11,053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lbs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(5,014 kg) of  K/E removed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~42,000 hatchery raised juvenile urchins outplanted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199"/>
            <a:ext cx="4193325" cy="350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3" y="1219199"/>
            <a:ext cx="4431594" cy="350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91"/>
    </mc:Choice>
    <mc:Fallback>
      <p:transition spd="slow" advTm="71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Preliminary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686800" cy="19812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Reef 26: </a:t>
            </a:r>
            <a:r>
              <a:rPr lang="en-US" sz="2400" i="1" dirty="0" err="1" smtClean="0">
                <a:solidFill>
                  <a:schemeClr val="bg1"/>
                </a:solidFill>
                <a:latin typeface="Calibri" pitchFamily="34" charset="0"/>
              </a:rPr>
              <a:t>Gracilaria</a:t>
            </a:r>
            <a:r>
              <a:rPr lang="en-US" sz="24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alibri" pitchFamily="34" charset="0"/>
              </a:rPr>
              <a:t>salicornia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~12,000 m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(~3 acres)</a:t>
            </a:r>
            <a:endParaRPr lang="en-US" sz="2400" baseline="30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Only small amounts mechanically removed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~42,000 hatchery raised juvenile urchins outplanted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44226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87" y="1295400"/>
            <a:ext cx="4264013" cy="338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43"/>
    </mc:Choice>
    <mc:Fallback>
      <p:transition spd="slow" advTm="4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7321</TotalTime>
  <Words>401</Words>
  <Application>Microsoft Office PowerPoint</Application>
  <PresentationFormat>On-screen Show (4:3)</PresentationFormat>
  <Paragraphs>91</Paragraphs>
  <Slides>17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Default Design</vt:lpstr>
      <vt:lpstr>1_Default Design</vt:lpstr>
      <vt:lpstr>Use of Native Urchins as a Restoration Tool for Coral Reefs</vt:lpstr>
      <vt:lpstr>Introduction to the Enemy </vt:lpstr>
      <vt:lpstr>Introduction to the Enemy </vt:lpstr>
      <vt:lpstr>PowerPoint Presentation</vt:lpstr>
      <vt:lpstr>PowerPoint Presentation</vt:lpstr>
      <vt:lpstr>Juvenile Urchin Outplanting</vt:lpstr>
      <vt:lpstr>Current Project</vt:lpstr>
      <vt:lpstr>Preliminary Results</vt:lpstr>
      <vt:lpstr>Preliminary Results</vt:lpstr>
      <vt:lpstr>PowerPoint Presentation</vt:lpstr>
      <vt:lpstr>PowerPoint Presentation</vt:lpstr>
      <vt:lpstr>PowerPoint Presentation</vt:lpstr>
      <vt:lpstr>Hatchery Production</vt:lpstr>
      <vt:lpstr>Future Work</vt:lpstr>
      <vt:lpstr>Future Work</vt:lpstr>
      <vt:lpstr>Mahalos!</vt:lpstr>
      <vt:lpstr>PowerPoint Presentation</vt:lpstr>
    </vt:vector>
  </TitlesOfParts>
  <Company>rcuh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sarap</dc:creator>
  <cp:lastModifiedBy>RISA</cp:lastModifiedBy>
  <cp:revision>270</cp:revision>
  <dcterms:created xsi:type="dcterms:W3CDTF">2009-10-14T20:18:39Z</dcterms:created>
  <dcterms:modified xsi:type="dcterms:W3CDTF">2013-09-30T19:36:26Z</dcterms:modified>
</cp:coreProperties>
</file>