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4" d="100"/>
          <a:sy n="144" d="100"/>
        </p:scale>
        <p:origin x="-6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C386B-198D-4149-885B-9AE9170D3D96}" type="datetimeFigureOut">
              <a:rPr lang="en-US" smtClean="0"/>
              <a:t>28/05/14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B9578-4430-B648-AFBD-09A3709A9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493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C386B-198D-4149-885B-9AE9170D3D96}" type="datetimeFigureOut">
              <a:rPr lang="en-US" smtClean="0"/>
              <a:t>28/05/14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B9578-4430-B648-AFBD-09A3709A9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300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C386B-198D-4149-885B-9AE9170D3D96}" type="datetimeFigureOut">
              <a:rPr lang="en-US" smtClean="0"/>
              <a:t>28/05/14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B9578-4430-B648-AFBD-09A3709A9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102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C386B-198D-4149-885B-9AE9170D3D96}" type="datetimeFigureOut">
              <a:rPr lang="en-US" smtClean="0"/>
              <a:t>28/05/14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B9578-4430-B648-AFBD-09A3709A9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6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C386B-198D-4149-885B-9AE9170D3D96}" type="datetimeFigureOut">
              <a:rPr lang="en-US" smtClean="0"/>
              <a:t>28/05/14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B9578-4430-B648-AFBD-09A3709A9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649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C386B-198D-4149-885B-9AE9170D3D96}" type="datetimeFigureOut">
              <a:rPr lang="en-US" smtClean="0"/>
              <a:t>28/05/14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B9578-4430-B648-AFBD-09A3709A9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46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C386B-198D-4149-885B-9AE9170D3D96}" type="datetimeFigureOut">
              <a:rPr lang="en-US" smtClean="0"/>
              <a:t>28/05/14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B9578-4430-B648-AFBD-09A3709A9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55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C386B-198D-4149-885B-9AE9170D3D96}" type="datetimeFigureOut">
              <a:rPr lang="en-US" smtClean="0"/>
              <a:t>28/05/14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B9578-4430-B648-AFBD-09A3709A9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546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C386B-198D-4149-885B-9AE9170D3D96}" type="datetimeFigureOut">
              <a:rPr lang="en-US" smtClean="0"/>
              <a:t>28/05/14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B9578-4430-B648-AFBD-09A3709A9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79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C386B-198D-4149-885B-9AE9170D3D96}" type="datetimeFigureOut">
              <a:rPr lang="en-US" smtClean="0"/>
              <a:t>28/05/14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B9578-4430-B648-AFBD-09A3709A9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444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C386B-198D-4149-885B-9AE9170D3D96}" type="datetimeFigureOut">
              <a:rPr lang="en-US" smtClean="0"/>
              <a:t>28/05/14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B9578-4430-B648-AFBD-09A3709A9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924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C386B-198D-4149-885B-9AE9170D3D96}" type="datetimeFigureOut">
              <a:rPr lang="en-US" smtClean="0"/>
              <a:t>28/05/14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B9578-4430-B648-AFBD-09A3709A9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821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IQuOD</a:t>
            </a:r>
            <a:r>
              <a:rPr lang="en-US" dirty="0" smtClean="0"/>
              <a:t> working group goals – 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a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0544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Goals (long term):</a:t>
            </a:r>
          </a:p>
          <a:p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AU" dirty="0"/>
              <a:t>Set up a group to monitor and assess the global manual QC as it is returned to the master database.  </a:t>
            </a:r>
            <a:endParaRPr lang="en-AU" dirty="0" smtClean="0"/>
          </a:p>
          <a:p>
            <a:pPr marL="914400" lvl="1" indent="-514350">
              <a:buFont typeface="+mj-lt"/>
              <a:buAutoNum type="arabicPeriod"/>
            </a:pPr>
            <a:endParaRPr lang="en-AU" dirty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5543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Manual QC working group: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3075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7199" y="1215232"/>
            <a:ext cx="7886397" cy="639762"/>
          </a:xfrm>
        </p:spPr>
        <p:txBody>
          <a:bodyPr>
            <a:normAutofit/>
          </a:bodyPr>
          <a:lstStyle/>
          <a:p>
            <a:r>
              <a:rPr lang="en-AU" sz="2800" dirty="0"/>
              <a:t>Members: </a:t>
            </a:r>
            <a:r>
              <a:rPr lang="en-AU" sz="2800" dirty="0" err="1"/>
              <a:t>Catia</a:t>
            </a:r>
            <a:r>
              <a:rPr lang="en-AU" sz="2800" dirty="0"/>
              <a:t> </a:t>
            </a:r>
            <a:r>
              <a:rPr lang="en-AU" sz="2800" dirty="0" err="1"/>
              <a:t>Domingues</a:t>
            </a:r>
            <a:r>
              <a:rPr lang="en-AU" sz="2800" dirty="0"/>
              <a:t> (group leader</a:t>
            </a:r>
            <a:r>
              <a:rPr lang="en-AU" sz="2800" dirty="0" smtClean="0"/>
              <a:t>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338982"/>
            <a:ext cx="4040188" cy="2599748"/>
          </a:xfrm>
        </p:spPr>
        <p:txBody>
          <a:bodyPr>
            <a:normAutofit/>
          </a:bodyPr>
          <a:lstStyle/>
          <a:p>
            <a:pPr lvl="1"/>
            <a:r>
              <a:rPr lang="en-AU" sz="2800" dirty="0" smtClean="0"/>
              <a:t>Tim Boyer</a:t>
            </a:r>
            <a:endParaRPr lang="en-AU" sz="2800" dirty="0"/>
          </a:p>
          <a:p>
            <a:pPr lvl="1"/>
            <a:r>
              <a:rPr lang="en-AU" sz="2800" dirty="0" smtClean="0"/>
              <a:t>Nathan </a:t>
            </a:r>
            <a:r>
              <a:rPr lang="en-AU" sz="2800" dirty="0" err="1" smtClean="0"/>
              <a:t>Bindoff</a:t>
            </a:r>
            <a:endParaRPr lang="en-AU" sz="2800" dirty="0"/>
          </a:p>
          <a:p>
            <a:pPr lvl="1"/>
            <a:r>
              <a:rPr lang="en-AU" sz="2800" dirty="0" smtClean="0"/>
              <a:t>Steve Diggs</a:t>
            </a:r>
            <a:endParaRPr lang="en-AU" sz="2800" dirty="0"/>
          </a:p>
          <a:p>
            <a:pPr lvl="1"/>
            <a:r>
              <a:rPr lang="en-AU" sz="2800" dirty="0" smtClean="0"/>
              <a:t>Jim Swift</a:t>
            </a:r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2324801"/>
            <a:ext cx="4041775" cy="2428727"/>
          </a:xfrm>
        </p:spPr>
        <p:txBody>
          <a:bodyPr>
            <a:normAutofit/>
          </a:bodyPr>
          <a:lstStyle/>
          <a:p>
            <a:pPr lvl="1"/>
            <a:r>
              <a:rPr lang="en-AU" sz="2800" dirty="0" smtClean="0"/>
              <a:t>Simon Good</a:t>
            </a:r>
          </a:p>
          <a:p>
            <a:pPr lvl="1"/>
            <a:r>
              <a:rPr lang="en-AU" sz="2800" dirty="0" smtClean="0"/>
              <a:t>Susan </a:t>
            </a:r>
            <a:r>
              <a:rPr lang="en-AU" sz="2800" dirty="0" err="1" smtClean="0"/>
              <a:t>Wijffels</a:t>
            </a:r>
            <a:endParaRPr lang="en-AU" sz="2800" dirty="0" smtClean="0"/>
          </a:p>
          <a:p>
            <a:pPr lvl="1"/>
            <a:r>
              <a:rPr lang="en-AU" sz="2800" dirty="0" smtClean="0"/>
              <a:t>Matt Palmer</a:t>
            </a:r>
          </a:p>
          <a:p>
            <a:endParaRPr lang="en-US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5543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GDAC working group: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655421" y="4850539"/>
            <a:ext cx="568393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 smtClean="0"/>
              <a:t>Others to be invited to join:</a:t>
            </a:r>
            <a:r>
              <a:rPr lang="en-AU" sz="2800" dirty="0" smtClean="0"/>
              <a:t> 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998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99554"/>
            <a:ext cx="8229600" cy="5617806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Goals:</a:t>
            </a:r>
          </a:p>
          <a:p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AU" dirty="0"/>
              <a:t>Coordinate all task teams</a:t>
            </a:r>
            <a:endParaRPr lang="en-AU" sz="2400" dirty="0"/>
          </a:p>
          <a:p>
            <a:pPr marL="914400" lvl="1" indent="-514350">
              <a:buFont typeface="+mj-lt"/>
              <a:buAutoNum type="arabicPeriod"/>
            </a:pPr>
            <a:r>
              <a:rPr lang="en-AU" dirty="0"/>
              <a:t>Establish a steering group (Director, Co-chairs: provide clear directions)</a:t>
            </a:r>
            <a:endParaRPr lang="en-AU" sz="2400" dirty="0"/>
          </a:p>
          <a:p>
            <a:pPr marL="1200150" lvl="2" indent="-342900"/>
            <a:r>
              <a:rPr lang="en-AU" dirty="0"/>
              <a:t>Steering group role: ensuring delivery of what we promised (quality/consistency) and managing the integrity of the workflow</a:t>
            </a:r>
            <a:endParaRPr lang="en-AU" sz="2000" dirty="0"/>
          </a:p>
          <a:p>
            <a:pPr marL="914400" lvl="1" indent="-514350">
              <a:buFont typeface="+mj-lt"/>
              <a:buAutoNum type="arabicPeriod"/>
            </a:pPr>
            <a:r>
              <a:rPr lang="en-AU" dirty="0"/>
              <a:t>Investigate possibilities for GDAC locations and define GDAC roles and resources needed (NODC, </a:t>
            </a:r>
            <a:r>
              <a:rPr lang="en-AU" dirty="0" err="1"/>
              <a:t>Coriolis</a:t>
            </a:r>
            <a:r>
              <a:rPr lang="en-AU" dirty="0"/>
              <a:t>, ?)</a:t>
            </a:r>
            <a:endParaRPr lang="en-AU" sz="2400" dirty="0"/>
          </a:p>
          <a:p>
            <a:pPr marL="914400" lvl="1" indent="-514350">
              <a:buFont typeface="+mj-lt"/>
              <a:buAutoNum type="arabicPeriod"/>
            </a:pPr>
            <a:r>
              <a:rPr lang="en-AU" dirty="0"/>
              <a:t>Define &amp; track metrics (over different steps workflow/final product)</a:t>
            </a:r>
            <a:endParaRPr lang="en-AU" sz="2400" dirty="0"/>
          </a:p>
          <a:p>
            <a:pPr marL="914400" lvl="1" indent="-514350">
              <a:buFont typeface="+mj-lt"/>
              <a:buAutoNum type="arabicPeriod"/>
            </a:pPr>
            <a:r>
              <a:rPr lang="en-AU" dirty="0"/>
              <a:t>Establish documentation/products to meet end user requirements (FAQs, flags/errors/data products/ documentation/traceability/manuals)</a:t>
            </a:r>
            <a:endParaRPr lang="en-AU" sz="2400" dirty="0"/>
          </a:p>
          <a:p>
            <a:pPr marL="400050" lvl="1" indent="0"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5543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GDAC working group: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884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199" y="1138250"/>
            <a:ext cx="7489503" cy="639762"/>
          </a:xfrm>
        </p:spPr>
        <p:txBody>
          <a:bodyPr>
            <a:no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3200" dirty="0" smtClean="0"/>
              <a:t>Members</a:t>
            </a:r>
            <a:r>
              <a:rPr lang="en-US" sz="2800" dirty="0" smtClean="0"/>
              <a:t>: </a:t>
            </a:r>
            <a:r>
              <a:rPr lang="en-US" sz="2800" dirty="0" err="1" smtClean="0"/>
              <a:t>Catia</a:t>
            </a:r>
            <a:r>
              <a:rPr lang="en-US" sz="2800" dirty="0" smtClean="0"/>
              <a:t> </a:t>
            </a:r>
            <a:r>
              <a:rPr lang="en-US" sz="2800" dirty="0" err="1" smtClean="0"/>
              <a:t>Domingues</a:t>
            </a:r>
            <a:r>
              <a:rPr lang="en-US" sz="2800" dirty="0" smtClean="0"/>
              <a:t> (group leader)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1"/>
            <a:r>
              <a:rPr lang="en-US" sz="2800" dirty="0" smtClean="0"/>
              <a:t>Tim Boyer</a:t>
            </a:r>
          </a:p>
          <a:p>
            <a:pPr lvl="1"/>
            <a:r>
              <a:rPr lang="en-US" sz="2800" dirty="0" smtClean="0"/>
              <a:t>Gustavo </a:t>
            </a:r>
            <a:r>
              <a:rPr lang="en-US" sz="2800" dirty="0" err="1" smtClean="0"/>
              <a:t>Goni</a:t>
            </a:r>
            <a:endParaRPr lang="en-US" sz="2800" dirty="0" smtClean="0"/>
          </a:p>
          <a:p>
            <a:pPr lvl="1"/>
            <a:r>
              <a:rPr lang="en-US" sz="2800" dirty="0" smtClean="0"/>
              <a:t>Viktor </a:t>
            </a:r>
            <a:r>
              <a:rPr lang="en-US" sz="2800" dirty="0" err="1" smtClean="0"/>
              <a:t>Gouretski</a:t>
            </a:r>
            <a:endParaRPr lang="en-US" sz="2800" dirty="0" smtClean="0"/>
          </a:p>
          <a:p>
            <a:pPr lvl="1"/>
            <a:r>
              <a:rPr lang="en-US" sz="2800" dirty="0" smtClean="0"/>
              <a:t>Nathan </a:t>
            </a:r>
            <a:r>
              <a:rPr lang="en-US" sz="2800" dirty="0" err="1" smtClean="0"/>
              <a:t>Bindoff</a:t>
            </a:r>
            <a:endParaRPr lang="en-US" sz="2800" dirty="0" smtClean="0"/>
          </a:p>
          <a:p>
            <a:pPr lvl="1"/>
            <a:r>
              <a:rPr lang="en-US" sz="2800" dirty="0" smtClean="0"/>
              <a:t>Steve Diggs</a:t>
            </a:r>
          </a:p>
          <a:p>
            <a:pPr lvl="1"/>
            <a:r>
              <a:rPr lang="en-US" sz="2800" dirty="0" smtClean="0"/>
              <a:t>Jim Swift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lvl="1"/>
            <a:r>
              <a:rPr lang="en-US" sz="2800" dirty="0" smtClean="0"/>
              <a:t>Marty </a:t>
            </a:r>
            <a:r>
              <a:rPr lang="en-US" sz="2800" dirty="0" err="1" smtClean="0"/>
              <a:t>Hidas</a:t>
            </a:r>
            <a:endParaRPr lang="en-US" sz="2800" dirty="0" smtClean="0"/>
          </a:p>
          <a:p>
            <a:pPr lvl="1"/>
            <a:r>
              <a:rPr lang="en-US" sz="2800" dirty="0" err="1" smtClean="0"/>
              <a:t>Sebastien</a:t>
            </a:r>
            <a:r>
              <a:rPr lang="en-US" sz="2800" dirty="0" smtClean="0"/>
              <a:t> Mancini,</a:t>
            </a:r>
          </a:p>
          <a:p>
            <a:pPr lvl="1"/>
            <a:r>
              <a:rPr lang="en-US" sz="2800" dirty="0" smtClean="0"/>
              <a:t>Guy Williams</a:t>
            </a:r>
          </a:p>
          <a:p>
            <a:pPr lvl="1"/>
            <a:r>
              <a:rPr lang="en-US" sz="2800" dirty="0" err="1" smtClean="0"/>
              <a:t>Uday</a:t>
            </a:r>
            <a:r>
              <a:rPr lang="en-US" sz="2800" dirty="0" smtClean="0"/>
              <a:t> </a:t>
            </a:r>
            <a:r>
              <a:rPr lang="en-US" sz="2800" dirty="0" err="1" smtClean="0"/>
              <a:t>Bhaskar</a:t>
            </a:r>
            <a:endParaRPr lang="en-US" sz="2800" dirty="0" smtClean="0"/>
          </a:p>
          <a:p>
            <a:pPr lvl="1"/>
            <a:r>
              <a:rPr lang="en-US" sz="2800" dirty="0" smtClean="0"/>
              <a:t>Toru Suzuki</a:t>
            </a:r>
          </a:p>
          <a:p>
            <a:pPr lvl="1"/>
            <a:r>
              <a:rPr lang="en-US" sz="2800" dirty="0" smtClean="0"/>
              <a:t>Sergey </a:t>
            </a:r>
            <a:r>
              <a:rPr lang="en-US" sz="2800" dirty="0" err="1" smtClean="0"/>
              <a:t>Gladyshev</a:t>
            </a:r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019749" y="5417646"/>
            <a:ext cx="57946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/>
              <a:t>Others to be invited to join:</a:t>
            </a:r>
            <a:r>
              <a:rPr lang="en-AU" sz="3200" dirty="0"/>
              <a:t> ?</a:t>
            </a:r>
          </a:p>
          <a:p>
            <a:r>
              <a:rPr lang="en-AU" sz="3200" dirty="0"/>
              <a:t> </a:t>
            </a:r>
          </a:p>
          <a:p>
            <a:endParaRPr lang="en-US" sz="320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274638"/>
            <a:ext cx="8229600" cy="5543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Aggregation working group: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524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0662"/>
            <a:ext cx="8229600" cy="5085502"/>
          </a:xfrm>
        </p:spPr>
        <p:txBody>
          <a:bodyPr>
            <a:normAutofit/>
          </a:bodyPr>
          <a:lstStyle/>
          <a:p>
            <a:r>
              <a:rPr lang="en-US" dirty="0" smtClean="0"/>
              <a:t>Goals:</a:t>
            </a:r>
          </a:p>
          <a:p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AU" dirty="0"/>
              <a:t>Provide an inventory of the details of the problems for available historical data/metadata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AU" dirty="0"/>
              <a:t>Provide a list what we don’t have / high level pressure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AU" dirty="0"/>
              <a:t>Begin acquisition of readily available sources of </a:t>
            </a:r>
            <a:r>
              <a:rPr lang="en-AU" dirty="0" err="1"/>
              <a:t>QCed</a:t>
            </a:r>
            <a:r>
              <a:rPr lang="en-AU" dirty="0"/>
              <a:t>/flagged data into WOD.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AU" dirty="0"/>
              <a:t>Begin engaging parties in acquisition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AU" dirty="0"/>
              <a:t>Begin provision of intelligent metadata </a:t>
            </a:r>
          </a:p>
          <a:p>
            <a:pPr lvl="1"/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5543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Aggregation working group: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095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7199" y="1102974"/>
            <a:ext cx="7436583" cy="6397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Members</a:t>
            </a:r>
            <a:r>
              <a:rPr lang="en-US" sz="2800" dirty="0" smtClean="0"/>
              <a:t>: Rebecca Cowley (group leader)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34966" y="2001950"/>
            <a:ext cx="4040188" cy="3736170"/>
          </a:xfrm>
        </p:spPr>
        <p:txBody>
          <a:bodyPr>
            <a:normAutofit/>
          </a:bodyPr>
          <a:lstStyle/>
          <a:p>
            <a:pPr lvl="1"/>
            <a:r>
              <a:rPr lang="en-AU" sz="3000" dirty="0" smtClean="0"/>
              <a:t>Ann Thresher</a:t>
            </a:r>
          </a:p>
          <a:p>
            <a:pPr lvl="1"/>
            <a:r>
              <a:rPr lang="en-AU" sz="3000" dirty="0" smtClean="0"/>
              <a:t>Tim Boyer</a:t>
            </a:r>
            <a:endParaRPr lang="en-AU" sz="3000" dirty="0"/>
          </a:p>
          <a:p>
            <a:pPr lvl="1"/>
            <a:r>
              <a:rPr lang="en-AU" sz="3000" dirty="0" smtClean="0"/>
              <a:t>Jeff Dunn</a:t>
            </a:r>
          </a:p>
          <a:p>
            <a:pPr lvl="1"/>
            <a:r>
              <a:rPr lang="en-AU" sz="3000" dirty="0" err="1" smtClean="0"/>
              <a:t>Shoichi</a:t>
            </a:r>
            <a:r>
              <a:rPr lang="en-AU" sz="3000" dirty="0" smtClean="0"/>
              <a:t> </a:t>
            </a:r>
            <a:r>
              <a:rPr lang="en-AU" sz="3000" dirty="0" err="1" smtClean="0"/>
              <a:t>Kizu</a:t>
            </a:r>
            <a:endParaRPr lang="en-AU" sz="3000" dirty="0"/>
          </a:p>
          <a:p>
            <a:pPr lvl="1"/>
            <a:r>
              <a:rPr lang="en-AU" sz="3000" dirty="0" smtClean="0"/>
              <a:t>Gustavo </a:t>
            </a:r>
            <a:r>
              <a:rPr lang="en-AU" sz="3000" dirty="0" err="1" smtClean="0"/>
              <a:t>Goni</a:t>
            </a:r>
            <a:endParaRPr lang="en-AU" sz="3600" dirty="0"/>
          </a:p>
          <a:p>
            <a:endParaRPr lang="en-AU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2116599"/>
            <a:ext cx="4041775" cy="3736170"/>
          </a:xfrm>
        </p:spPr>
        <p:txBody>
          <a:bodyPr/>
          <a:lstStyle/>
          <a:p>
            <a:pPr lvl="1"/>
            <a:r>
              <a:rPr lang="en-AU" sz="2800" dirty="0" smtClean="0"/>
              <a:t>Viktor </a:t>
            </a:r>
            <a:r>
              <a:rPr lang="en-AU" sz="2800" dirty="0" err="1" smtClean="0"/>
              <a:t>Gouretski</a:t>
            </a:r>
            <a:endParaRPr lang="en-AU" sz="2800" dirty="0" smtClean="0"/>
          </a:p>
          <a:p>
            <a:pPr lvl="1"/>
            <a:r>
              <a:rPr lang="en-AU" sz="2800" dirty="0" smtClean="0"/>
              <a:t>Guy Williams</a:t>
            </a:r>
          </a:p>
          <a:p>
            <a:pPr lvl="1"/>
            <a:r>
              <a:rPr lang="en-AU" sz="2800" dirty="0" smtClean="0"/>
              <a:t>Matt Palmer</a:t>
            </a:r>
          </a:p>
          <a:p>
            <a:pPr lvl="1"/>
            <a:r>
              <a:rPr lang="en-AU" sz="2800" dirty="0" smtClean="0"/>
              <a:t>Simon Good.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5543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Auto QC working group: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4966" y="5288340"/>
            <a:ext cx="82201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 smtClean="0"/>
              <a:t>Others to be invited to join:</a:t>
            </a:r>
            <a:r>
              <a:rPr lang="en-AU" sz="2400" dirty="0" smtClean="0"/>
              <a:t> Giles </a:t>
            </a:r>
            <a:r>
              <a:rPr lang="en-AU" sz="2400" dirty="0" err="1" smtClean="0"/>
              <a:t>Reverdin</a:t>
            </a:r>
            <a:r>
              <a:rPr lang="en-AU" sz="2400" dirty="0" smtClean="0"/>
              <a:t>, Mathieu </a:t>
            </a:r>
            <a:r>
              <a:rPr lang="en-AU" sz="2400" dirty="0" err="1" smtClean="0"/>
              <a:t>Ouellet</a:t>
            </a:r>
            <a:r>
              <a:rPr lang="en-AU" sz="2400" dirty="0" smtClean="0"/>
              <a:t>, Igor </a:t>
            </a:r>
            <a:r>
              <a:rPr lang="en-AU" sz="2400" dirty="0" err="1" smtClean="0"/>
              <a:t>Yashayeev</a:t>
            </a:r>
            <a:r>
              <a:rPr lang="en-AU" sz="2400" dirty="0" smtClean="0"/>
              <a:t>, Ruth Curry, </a:t>
            </a:r>
            <a:r>
              <a:rPr lang="en-AU" sz="2400" dirty="0" err="1" smtClean="0"/>
              <a:t>Loic</a:t>
            </a:r>
            <a:r>
              <a:rPr lang="en-AU" sz="2400" dirty="0" smtClean="0"/>
              <a:t> Petit de la </a:t>
            </a:r>
            <a:r>
              <a:rPr lang="en-AU" sz="2400" dirty="0" err="1" smtClean="0"/>
              <a:t>Villeon</a:t>
            </a:r>
            <a:r>
              <a:rPr lang="en-AU" sz="2400" dirty="0" smtClean="0"/>
              <a:t>.</a:t>
            </a:r>
          </a:p>
          <a:p>
            <a:pPr lvl="1"/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10246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255" y="1023024"/>
            <a:ext cx="8652292" cy="5103140"/>
          </a:xfrm>
        </p:spPr>
        <p:txBody>
          <a:bodyPr>
            <a:normAutofit/>
          </a:bodyPr>
          <a:lstStyle/>
          <a:p>
            <a:r>
              <a:rPr lang="en-US" dirty="0" smtClean="0"/>
              <a:t>Goals (short term):</a:t>
            </a:r>
          </a:p>
          <a:p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Work </a:t>
            </a:r>
            <a:r>
              <a:rPr lang="en-US" dirty="0"/>
              <a:t>towards a consensus on auto screening tests</a:t>
            </a:r>
            <a:endParaRPr lang="en-AU" dirty="0"/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Do this by testing different auto screening methods on two </a:t>
            </a:r>
            <a:r>
              <a:rPr lang="en-US" dirty="0" smtClean="0"/>
              <a:t>(or more) datasets </a:t>
            </a:r>
            <a:r>
              <a:rPr lang="en-US" dirty="0"/>
              <a:t>that have been fully </a:t>
            </a:r>
            <a:r>
              <a:rPr lang="en-US" dirty="0" err="1"/>
              <a:t>QCd</a:t>
            </a:r>
            <a:endParaRPr lang="en-AU" dirty="0"/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Get one person (student?) to assess the performance of each auto qc screening</a:t>
            </a:r>
            <a:endParaRPr lang="en-AU" dirty="0"/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Re-grouping to discuss the results</a:t>
            </a:r>
            <a:endParaRPr lang="en-AU" dirty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5543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Auto QC working group: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887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3024"/>
            <a:ext cx="8229600" cy="539732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Timeline (for laughs):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Note that none of these deadlines have been completely met but we are making progress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5543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Auto QC working group:</a:t>
            </a:r>
            <a:endParaRPr lang="en-US" dirty="0"/>
          </a:p>
        </p:txBody>
      </p:sp>
      <p:pic>
        <p:nvPicPr>
          <p:cNvPr id="5" name="Picture 4" descr="Screen Shot 2014-05-28 at 12.55.0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240" y="1855867"/>
            <a:ext cx="8149560" cy="320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264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8854"/>
            <a:ext cx="8229600" cy="4997310"/>
          </a:xfrm>
        </p:spPr>
        <p:txBody>
          <a:bodyPr/>
          <a:lstStyle/>
          <a:p>
            <a:r>
              <a:rPr lang="en-US" dirty="0" smtClean="0"/>
              <a:t>Goals </a:t>
            </a:r>
            <a:r>
              <a:rPr lang="en-US" dirty="0"/>
              <a:t>(</a:t>
            </a:r>
            <a:r>
              <a:rPr lang="en-US" dirty="0" smtClean="0"/>
              <a:t>longer term):</a:t>
            </a:r>
          </a:p>
          <a:p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Gather together a group of experts in individual instrument types to develop a scheme for assigning error estimates (</a:t>
            </a:r>
            <a:r>
              <a:rPr lang="en-US" dirty="0" err="1"/>
              <a:t>Bec</a:t>
            </a:r>
            <a:r>
              <a:rPr lang="en-US" dirty="0"/>
              <a:t> to begin coordinating, but might be better to engage someone else for this job)</a:t>
            </a:r>
            <a:endParaRPr lang="en-AU" dirty="0"/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Provide a clear statement of what the </a:t>
            </a:r>
            <a:r>
              <a:rPr lang="en-US" dirty="0" err="1"/>
              <a:t>AutoQC</a:t>
            </a:r>
            <a:r>
              <a:rPr lang="en-US" dirty="0"/>
              <a:t> group would like to achieve</a:t>
            </a:r>
            <a:endParaRPr lang="en-AU" dirty="0"/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Document a standard list of tests </a:t>
            </a:r>
            <a:endParaRPr lang="en-AU" dirty="0"/>
          </a:p>
          <a:p>
            <a:pPr lvl="1"/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5543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Auto QC working group: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810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7199" y="1142082"/>
            <a:ext cx="7339566" cy="520330"/>
          </a:xfrm>
        </p:spPr>
        <p:txBody>
          <a:bodyPr>
            <a:noAutofit/>
          </a:bodyPr>
          <a:lstStyle/>
          <a:p>
            <a:r>
              <a:rPr lang="en-US" sz="3200" dirty="0" smtClean="0"/>
              <a:t>Members</a:t>
            </a:r>
            <a:r>
              <a:rPr lang="en-US" sz="3200" b="0" dirty="0" smtClean="0"/>
              <a:t>: </a:t>
            </a:r>
            <a:r>
              <a:rPr lang="en-US" sz="3200" dirty="0" smtClean="0"/>
              <a:t>Ann Thresher (group leader)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199" y="1804470"/>
            <a:ext cx="4040188" cy="3951288"/>
          </a:xfrm>
        </p:spPr>
        <p:txBody>
          <a:bodyPr>
            <a:normAutofit/>
          </a:bodyPr>
          <a:lstStyle/>
          <a:p>
            <a:pPr lvl="1"/>
            <a:r>
              <a:rPr lang="en-AU" sz="2800" dirty="0" err="1" smtClean="0"/>
              <a:t>Shoichi</a:t>
            </a:r>
            <a:r>
              <a:rPr lang="en-AU" sz="2800" dirty="0" smtClean="0"/>
              <a:t> </a:t>
            </a:r>
            <a:r>
              <a:rPr lang="en-AU" sz="2800" dirty="0" err="1" smtClean="0"/>
              <a:t>Kizu</a:t>
            </a:r>
            <a:endParaRPr lang="en-AU" sz="2800" dirty="0" smtClean="0"/>
          </a:p>
          <a:p>
            <a:pPr lvl="1"/>
            <a:r>
              <a:rPr lang="en-AU" sz="2800" dirty="0" smtClean="0"/>
              <a:t>Matt Palmer</a:t>
            </a:r>
            <a:endParaRPr lang="en-AU" sz="2800" dirty="0"/>
          </a:p>
          <a:p>
            <a:pPr lvl="1"/>
            <a:r>
              <a:rPr lang="en-AU" sz="2800" dirty="0" smtClean="0"/>
              <a:t>Gustavo </a:t>
            </a:r>
            <a:r>
              <a:rPr lang="en-AU" sz="2800" dirty="0" err="1" smtClean="0"/>
              <a:t>Goni</a:t>
            </a:r>
            <a:endParaRPr lang="en-AU" sz="2800" dirty="0"/>
          </a:p>
          <a:p>
            <a:pPr lvl="1"/>
            <a:r>
              <a:rPr lang="en-AU" sz="2800" dirty="0" smtClean="0"/>
              <a:t>Simon Good</a:t>
            </a:r>
            <a:endParaRPr lang="en-AU" sz="2800" dirty="0"/>
          </a:p>
          <a:p>
            <a:pPr lvl="1"/>
            <a:r>
              <a:rPr lang="en-AU" sz="2800" dirty="0" err="1" smtClean="0"/>
              <a:t>Uday</a:t>
            </a:r>
            <a:r>
              <a:rPr lang="en-AU" sz="2800" dirty="0" smtClean="0"/>
              <a:t> </a:t>
            </a:r>
            <a:r>
              <a:rPr lang="en-AU" sz="2800" dirty="0" err="1" smtClean="0"/>
              <a:t>Bhaskar</a:t>
            </a:r>
            <a:endParaRPr lang="en-AU" sz="2800" dirty="0"/>
          </a:p>
          <a:p>
            <a:pPr lvl="1"/>
            <a:r>
              <a:rPr lang="en-AU" sz="2800" dirty="0" smtClean="0"/>
              <a:t>Ping Robinson</a:t>
            </a:r>
            <a:endParaRPr lang="en-AU" sz="2800" dirty="0"/>
          </a:p>
          <a:p>
            <a:pPr lvl="1"/>
            <a:r>
              <a:rPr lang="en-AU" sz="2800" dirty="0" smtClean="0"/>
              <a:t>Alison Macdonald</a:t>
            </a:r>
            <a:endParaRPr lang="en-AU" sz="28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4" y="1804470"/>
            <a:ext cx="4041775" cy="3951288"/>
          </a:xfrm>
        </p:spPr>
        <p:txBody>
          <a:bodyPr>
            <a:normAutofit/>
          </a:bodyPr>
          <a:lstStyle/>
          <a:p>
            <a:pPr lvl="1"/>
            <a:r>
              <a:rPr lang="en-AU" sz="2800" dirty="0" smtClean="0"/>
              <a:t>Rebecca Cowley</a:t>
            </a:r>
          </a:p>
          <a:p>
            <a:pPr lvl="1"/>
            <a:r>
              <a:rPr lang="en-AU" sz="2800" dirty="0" smtClean="0"/>
              <a:t>Molly </a:t>
            </a:r>
            <a:r>
              <a:rPr lang="en-AU" sz="2800" dirty="0" err="1" smtClean="0"/>
              <a:t>Barrenger</a:t>
            </a:r>
            <a:endParaRPr lang="en-AU" sz="2800" dirty="0" smtClean="0"/>
          </a:p>
          <a:p>
            <a:pPr lvl="1"/>
            <a:r>
              <a:rPr lang="en-AU" sz="2800" dirty="0" smtClean="0"/>
              <a:t>Lisa Lehman</a:t>
            </a:r>
          </a:p>
          <a:p>
            <a:pPr lvl="1"/>
            <a:r>
              <a:rPr lang="en-AU" sz="2800" dirty="0" smtClean="0"/>
              <a:t>Giles </a:t>
            </a:r>
            <a:r>
              <a:rPr lang="en-AU" sz="2800" dirty="0" err="1" smtClean="0"/>
              <a:t>Reverdin</a:t>
            </a:r>
            <a:endParaRPr lang="en-AU" sz="2800" dirty="0"/>
          </a:p>
          <a:p>
            <a:pPr lvl="1"/>
            <a:r>
              <a:rPr lang="en-AU" sz="2800" dirty="0" err="1" smtClean="0"/>
              <a:t>Alexandro</a:t>
            </a:r>
            <a:r>
              <a:rPr lang="en-AU" sz="2800" dirty="0" smtClean="0"/>
              <a:t> </a:t>
            </a:r>
            <a:r>
              <a:rPr lang="en-AU" sz="2800" dirty="0" err="1" smtClean="0"/>
              <a:t>Orsi</a:t>
            </a:r>
            <a:endParaRPr lang="en-AU" sz="2800" dirty="0"/>
          </a:p>
          <a:p>
            <a:pPr lvl="1"/>
            <a:r>
              <a:rPr lang="en-AU" sz="2800" dirty="0" smtClean="0"/>
              <a:t>Guy Williams</a:t>
            </a:r>
          </a:p>
          <a:p>
            <a:pPr lvl="1"/>
            <a:endParaRPr lang="en-AU" sz="24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5543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Manual QC working group: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29191" y="5755757"/>
            <a:ext cx="777030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 smtClean="0"/>
              <a:t>Others to be </a:t>
            </a:r>
            <a:r>
              <a:rPr lang="en-AU" sz="2400" b="1" dirty="0" smtClean="0"/>
              <a:t>invited</a:t>
            </a:r>
            <a:r>
              <a:rPr lang="en-AU" sz="2800" b="1" dirty="0" smtClean="0"/>
              <a:t> to join:</a:t>
            </a:r>
            <a:r>
              <a:rPr lang="en-AU" sz="2800" dirty="0" smtClean="0"/>
              <a:t> ODF group at Scripps?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58193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961289"/>
            <a:ext cx="8686800" cy="575891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Goals (short term):</a:t>
            </a:r>
          </a:p>
          <a:p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AU" dirty="0"/>
              <a:t>Define codes and flags and tests to be applied. Some of these will be instrument specific, others will be general.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AU" dirty="0"/>
              <a:t>Establish rules for quality code use (e.g., you cannot apply a wire break to a bottle, XBT data cannot have good data below bad except in very specific circumstances), decide whether we can change data (interpolate spikes? Move data subject to premature launch failure?)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AU" dirty="0"/>
              <a:t>Document codes and procedures and provide detailed instructions for QC.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AU" dirty="0"/>
              <a:t>Establish a group of experts to advise on regional issues or issues specific to a particular instrument type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AU" dirty="0"/>
              <a:t>Provide an estimate of costs of doing manual QC for funding applications</a:t>
            </a:r>
            <a:r>
              <a:rPr lang="en-AU" dirty="0" smtClean="0"/>
              <a:t>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AU" dirty="0" smtClean="0"/>
              <a:t>Investigate Crowd Sourcing</a:t>
            </a:r>
            <a:endParaRPr lang="en-AU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274638"/>
            <a:ext cx="8229600" cy="5543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Manual QC working group: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17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671</Words>
  <Application>Microsoft Macintosh PowerPoint</Application>
  <PresentationFormat>On-screen Show (4:3)</PresentationFormat>
  <Paragraphs>108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IQuOD working group goals –   a 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CSIRO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IQuOD working group goals – a review</dc:title>
  <dc:creator>Ann Thresher</dc:creator>
  <cp:lastModifiedBy>Ann Thresher</cp:lastModifiedBy>
  <cp:revision>10</cp:revision>
  <dcterms:created xsi:type="dcterms:W3CDTF">2014-05-28T02:44:02Z</dcterms:created>
  <dcterms:modified xsi:type="dcterms:W3CDTF">2014-05-28T04:16:39Z</dcterms:modified>
</cp:coreProperties>
</file>