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7" r:id="rId1"/>
  </p:sldMasterIdLst>
  <p:notesMasterIdLst>
    <p:notesMasterId r:id="rId15"/>
  </p:notesMasterIdLst>
  <p:handoutMasterIdLst>
    <p:handoutMasterId r:id="rId16"/>
  </p:handoutMasterIdLst>
  <p:sldIdLst>
    <p:sldId id="256" r:id="rId2"/>
    <p:sldId id="269" r:id="rId3"/>
    <p:sldId id="319" r:id="rId4"/>
    <p:sldId id="318" r:id="rId5"/>
    <p:sldId id="324" r:id="rId6"/>
    <p:sldId id="290" r:id="rId7"/>
    <p:sldId id="320" r:id="rId8"/>
    <p:sldId id="307" r:id="rId9"/>
    <p:sldId id="321" r:id="rId10"/>
    <p:sldId id="322" r:id="rId11"/>
    <p:sldId id="323" r:id="rId12"/>
    <p:sldId id="326" r:id="rId13"/>
    <p:sldId id="31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1BF"/>
    <a:srgbClr val="777777"/>
    <a:srgbClr val="CDCDCD"/>
    <a:srgbClr val="E8E8E8"/>
    <a:srgbClr val="E4E4E4"/>
    <a:srgbClr val="77B54A"/>
    <a:srgbClr val="003456"/>
    <a:srgbClr val="778E4B"/>
    <a:srgbClr val="0001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6200" autoAdjust="0"/>
    <p:restoredTop sz="88093" autoAdjust="0"/>
  </p:normalViewPr>
  <p:slideViewPr>
    <p:cSldViewPr snapToGrid="0" snapToObjects="1">
      <p:cViewPr>
        <p:scale>
          <a:sx n="74" d="100"/>
          <a:sy n="74" d="100"/>
        </p:scale>
        <p:origin x="-3564" y="-1020"/>
      </p:cViewPr>
      <p:guideLst>
        <p:guide orient="horz" pos="2134"/>
        <p:guide pos="2880"/>
      </p:guideLst>
    </p:cSldViewPr>
  </p:slideViewPr>
  <p:outlineViewPr>
    <p:cViewPr>
      <p:scale>
        <a:sx n="33" d="100"/>
        <a:sy n="33" d="100"/>
      </p:scale>
      <p:origin x="0" y="653"/>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D036239-837B-4C39-8CB7-ECAA856A46F0}" type="datetimeFigureOut">
              <a:rPr lang="en-US" smtClean="0"/>
              <a:t>5/22/2014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734948E-579B-4BCE-9470-F777950675A7}" type="slidenum">
              <a:rPr lang="en-US" smtClean="0"/>
              <a:t>‹#›</a:t>
            </a:fld>
            <a:endParaRPr lang="en-US"/>
          </a:p>
        </p:txBody>
      </p:sp>
    </p:spTree>
    <p:extLst>
      <p:ext uri="{BB962C8B-B14F-4D97-AF65-F5344CB8AC3E}">
        <p14:creationId xmlns:p14="http://schemas.microsoft.com/office/powerpoint/2010/main" val="979955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03C730B-BA9A-44CD-96F6-8FBBCE90A1BA}" type="datetimeFigureOut">
              <a:rPr lang="en-US" smtClean="0"/>
              <a:t>5/22/2014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3FAE75-DAF1-4143-9497-682A69F81C7A}" type="slidenum">
              <a:rPr lang="en-US" smtClean="0"/>
              <a:t>‹#›</a:t>
            </a:fld>
            <a:endParaRPr lang="en-US"/>
          </a:p>
        </p:txBody>
      </p:sp>
    </p:spTree>
    <p:extLst>
      <p:ext uri="{BB962C8B-B14F-4D97-AF65-F5344CB8AC3E}">
        <p14:creationId xmlns:p14="http://schemas.microsoft.com/office/powerpoint/2010/main" val="1900559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4C3FAE75-DAF1-4143-9497-682A69F81C7A}" type="slidenum">
              <a:rPr lang="en-US" smtClean="0"/>
              <a:t>1</a:t>
            </a:fld>
            <a:endParaRPr lang="en-US"/>
          </a:p>
        </p:txBody>
      </p:sp>
    </p:spTree>
    <p:extLst>
      <p:ext uri="{BB962C8B-B14F-4D97-AF65-F5344CB8AC3E}">
        <p14:creationId xmlns:p14="http://schemas.microsoft.com/office/powerpoint/2010/main" val="370234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3FAE75-DAF1-4143-9497-682A69F81C7A}" type="slidenum">
              <a:rPr lang="en-US" smtClean="0"/>
              <a:t>2</a:t>
            </a:fld>
            <a:endParaRPr lang="en-US"/>
          </a:p>
        </p:txBody>
      </p:sp>
    </p:spTree>
    <p:extLst>
      <p:ext uri="{BB962C8B-B14F-4D97-AF65-F5344CB8AC3E}">
        <p14:creationId xmlns:p14="http://schemas.microsoft.com/office/powerpoint/2010/main" val="566576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3FAE75-DAF1-4143-9497-682A69F81C7A}" type="slidenum">
              <a:rPr lang="en-US" smtClean="0"/>
              <a:t>3</a:t>
            </a:fld>
            <a:endParaRPr lang="en-US"/>
          </a:p>
        </p:txBody>
      </p:sp>
    </p:spTree>
    <p:extLst>
      <p:ext uri="{BB962C8B-B14F-4D97-AF65-F5344CB8AC3E}">
        <p14:creationId xmlns:p14="http://schemas.microsoft.com/office/powerpoint/2010/main" val="346636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Review of QF schemes in use such as QARTOD, GTSPP, ODV, </a:t>
            </a:r>
            <a:r>
              <a:rPr lang="en-US" sz="1200" b="0" dirty="0" err="1" smtClean="0"/>
              <a:t>SeaDataNet</a:t>
            </a:r>
            <a:r>
              <a:rPr lang="en-US" sz="1200" b="0" dirty="0" smtClean="0"/>
              <a:t>, </a:t>
            </a:r>
            <a:r>
              <a:rPr lang="en-US" sz="1200" b="0" dirty="0" err="1" smtClean="0"/>
              <a:t>OceanSITES</a:t>
            </a:r>
            <a:r>
              <a:rPr lang="en-US" sz="1200" b="0" dirty="0" smtClean="0"/>
              <a:t> , BODC, WOD were created to fit individual needs.  </a:t>
            </a:r>
          </a:p>
          <a:p>
            <a:endParaRPr lang="en-US" dirty="0"/>
          </a:p>
        </p:txBody>
      </p:sp>
      <p:sp>
        <p:nvSpPr>
          <p:cNvPr id="4" name="Slide Number Placeholder 3"/>
          <p:cNvSpPr>
            <a:spLocks noGrp="1"/>
          </p:cNvSpPr>
          <p:nvPr>
            <p:ph type="sldNum" sz="quarter" idx="10"/>
          </p:nvPr>
        </p:nvSpPr>
        <p:spPr/>
        <p:txBody>
          <a:bodyPr/>
          <a:lstStyle/>
          <a:p>
            <a:fld id="{4C3FAE75-DAF1-4143-9497-682A69F81C7A}" type="slidenum">
              <a:rPr lang="en-US" smtClean="0"/>
              <a:t>4</a:t>
            </a:fld>
            <a:endParaRPr lang="en-US"/>
          </a:p>
        </p:txBody>
      </p:sp>
    </p:spTree>
    <p:extLst>
      <p:ext uri="{BB962C8B-B14F-4D97-AF65-F5344CB8AC3E}">
        <p14:creationId xmlns:p14="http://schemas.microsoft.com/office/powerpoint/2010/main" val="1934092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Ocean Data Standards and Best Practices Project (ODSBP)</a:t>
            </a:r>
          </a:p>
          <a:p>
            <a:r>
              <a:rPr lang="en-US" dirty="0" smtClean="0"/>
              <a:t>The objective of the Project is to achieve broad agreement and commitment to adopt a number of standards and best practices related to ocean data management and exchange. The project is a continuation of the Ocean Data Standards </a:t>
            </a:r>
            <a:r>
              <a:rPr lang="en-US" dirty="0" err="1" smtClean="0"/>
              <a:t>Prilot</a:t>
            </a:r>
            <a:r>
              <a:rPr lang="en-US" dirty="0" smtClean="0"/>
              <a:t> Project (ODS), established and implemented jointly between JCOMM and IODE. The ODSBP project was established by IODE-XXII (2013) through </a:t>
            </a:r>
            <a:r>
              <a:rPr lang="en-US" dirty="0" err="1" smtClean="0"/>
              <a:t>Recommendatio</a:t>
            </a:r>
            <a:r>
              <a:rPr lang="en-US" dirty="0" smtClean="0"/>
              <a:t> IODE-XXII.6.</a:t>
            </a:r>
            <a:endParaRPr lang="en-US" b="0" dirty="0" smtClean="0"/>
          </a:p>
          <a:p>
            <a:endParaRPr lang="en-US" dirty="0"/>
          </a:p>
        </p:txBody>
      </p:sp>
      <p:sp>
        <p:nvSpPr>
          <p:cNvPr id="4" name="Slide Number Placeholder 3"/>
          <p:cNvSpPr>
            <a:spLocks noGrp="1"/>
          </p:cNvSpPr>
          <p:nvPr>
            <p:ph type="sldNum" sz="quarter" idx="10"/>
          </p:nvPr>
        </p:nvSpPr>
        <p:spPr/>
        <p:txBody>
          <a:bodyPr/>
          <a:lstStyle/>
          <a:p>
            <a:fld id="{4C3FAE75-DAF1-4143-9497-682A69F81C7A}" type="slidenum">
              <a:rPr lang="en-US" smtClean="0"/>
              <a:t>5</a:t>
            </a:fld>
            <a:endParaRPr lang="en-US"/>
          </a:p>
        </p:txBody>
      </p:sp>
    </p:spTree>
    <p:extLst>
      <p:ext uri="{BB962C8B-B14F-4D97-AF65-F5344CB8AC3E}">
        <p14:creationId xmlns:p14="http://schemas.microsoft.com/office/powerpoint/2010/main" val="3729100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Ocean Data Standards volume 3: Recommendation for a Quality Flag Scheme for the Exchange of Oceanographic and Marine Meteorological Data, available as UNESCO/IOC Manuals and Guides No. 54 - Volume 3, </a:t>
            </a:r>
            <a:r>
              <a:rPr lang="en-US" sz="1200" b="0" i="0" u="none" strike="noStrike" kern="1200" baseline="0" dirty="0" smtClean="0">
                <a:solidFill>
                  <a:schemeClr val="tx1"/>
                </a:solidFill>
                <a:latin typeface="+mn-lt"/>
                <a:ea typeface="+mn-ea"/>
                <a:cs typeface="+mn-cs"/>
              </a:rPr>
              <a:t>Version 1, 18 April 2013 </a:t>
            </a:r>
            <a:endParaRPr lang="en-US" dirty="0" smtClean="0"/>
          </a:p>
          <a:p>
            <a:r>
              <a:rPr lang="en-US" dirty="0" smtClean="0"/>
              <a:t>http://www.iode.org/mg54_3</a:t>
            </a:r>
          </a:p>
          <a:p>
            <a:endParaRPr lang="en-US" dirty="0" smtClean="0"/>
          </a:p>
          <a:p>
            <a:r>
              <a:rPr lang="en-US" dirty="0" smtClean="0"/>
              <a:t>Cite as: </a:t>
            </a:r>
            <a:r>
              <a:rPr lang="en-US" sz="1200" b="0" i="0" u="none" strike="noStrike" kern="1200" baseline="0" dirty="0" smtClean="0">
                <a:solidFill>
                  <a:schemeClr val="tx1"/>
                </a:solidFill>
                <a:latin typeface="+mn-lt"/>
                <a:ea typeface="+mn-ea"/>
                <a:cs typeface="+mn-cs"/>
              </a:rPr>
              <a:t>Intergovernmental Oceanographic Commission of UNESCO. 2013. </a:t>
            </a:r>
            <a:r>
              <a:rPr lang="en-US" sz="1200" b="0" i="1" u="none" strike="noStrike" kern="1200" baseline="0" dirty="0" smtClean="0">
                <a:solidFill>
                  <a:schemeClr val="tx1"/>
                </a:solidFill>
                <a:latin typeface="+mn-lt"/>
                <a:ea typeface="+mn-ea"/>
                <a:cs typeface="+mn-cs"/>
              </a:rPr>
              <a:t>Ocean Data Standards, Vol.3: Recommendation for a Quality Flag Scheme for the Exchange of Oceanographic and Marine Meteorological Data</a:t>
            </a:r>
            <a:r>
              <a:rPr lang="en-US" sz="1200" b="0" i="0" u="none" strike="noStrike" kern="1200" baseline="0" dirty="0" smtClean="0">
                <a:solidFill>
                  <a:schemeClr val="tx1"/>
                </a:solidFill>
                <a:latin typeface="+mn-lt"/>
                <a:ea typeface="+mn-ea"/>
                <a:cs typeface="+mn-cs"/>
              </a:rPr>
              <a:t>. UNESCO, Paris, France. (IOC Manuals and Guides, 54, Vol. 3.) 12 pp. (English) (IOC/2013/MG/54-3) http://www.iode.org/mg54_3</a:t>
            </a:r>
          </a:p>
        </p:txBody>
      </p:sp>
      <p:sp>
        <p:nvSpPr>
          <p:cNvPr id="4" name="Slide Number Placeholder 3"/>
          <p:cNvSpPr>
            <a:spLocks noGrp="1"/>
          </p:cNvSpPr>
          <p:nvPr>
            <p:ph type="sldNum" sz="quarter" idx="10"/>
          </p:nvPr>
        </p:nvSpPr>
        <p:spPr/>
        <p:txBody>
          <a:bodyPr/>
          <a:lstStyle/>
          <a:p>
            <a:fld id="{4C3FAE75-DAF1-4143-9497-682A69F81C7A}" type="slidenum">
              <a:rPr lang="en-US" smtClean="0"/>
              <a:t>6</a:t>
            </a:fld>
            <a:endParaRPr lang="en-US"/>
          </a:p>
        </p:txBody>
      </p:sp>
    </p:spTree>
    <p:extLst>
      <p:ext uri="{BB962C8B-B14F-4D97-AF65-F5344CB8AC3E}">
        <p14:creationId xmlns:p14="http://schemas.microsoft.com/office/powerpoint/2010/main" val="878911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ODS</a:t>
            </a:r>
            <a:r>
              <a:rPr lang="en-US" baseline="0" dirty="0" smtClean="0"/>
              <a:t> Quality Flag Scheme was developed by a committee comprising representation from several different countries. It is a two-level system. </a:t>
            </a:r>
            <a:r>
              <a:rPr lang="en-US" sz="1200" b="0" i="0" u="none" strike="noStrike" kern="1200" baseline="0" dirty="0" smtClean="0">
                <a:solidFill>
                  <a:schemeClr val="tx1"/>
                </a:solidFill>
                <a:latin typeface="+mn-lt"/>
                <a:ea typeface="+mn-ea"/>
                <a:cs typeface="+mn-cs"/>
              </a:rPr>
              <a:t>The first, or primary, level defines the data quality flags only.  The secondary level complements the primary level by providing the justification for the quality flags, based on quality control tests or data processing history. The two level scheme enables the small number of unambiguous flags at the primary level to be optionally justified by the details represented in the second level.  Primary-level flag values are numeric and ordered such that increasing quality flag values indicate a decreasing level of quality. This supports the identification of all data that meet a minimum quality level and facilitates assignment of quality flags to calculated parameters.</a:t>
            </a:r>
          </a:p>
          <a:p>
            <a:endParaRPr lang="en-US" dirty="0"/>
          </a:p>
        </p:txBody>
      </p:sp>
      <p:sp>
        <p:nvSpPr>
          <p:cNvPr id="4" name="Slide Number Placeholder 3"/>
          <p:cNvSpPr>
            <a:spLocks noGrp="1"/>
          </p:cNvSpPr>
          <p:nvPr>
            <p:ph type="sldNum" sz="quarter" idx="10"/>
          </p:nvPr>
        </p:nvSpPr>
        <p:spPr/>
        <p:txBody>
          <a:bodyPr/>
          <a:lstStyle/>
          <a:p>
            <a:fld id="{4C3FAE75-DAF1-4143-9497-682A69F81C7A}" type="slidenum">
              <a:rPr lang="en-US" smtClean="0"/>
              <a:t>8</a:t>
            </a:fld>
            <a:endParaRPr lang="en-US"/>
          </a:p>
        </p:txBody>
      </p:sp>
    </p:spTree>
    <p:extLst>
      <p:ext uri="{BB962C8B-B14F-4D97-AF65-F5344CB8AC3E}">
        <p14:creationId xmlns:p14="http://schemas.microsoft.com/office/powerpoint/2010/main" val="2385596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3DE29E-CBC2-435F-B77E-F05D510AE597}" type="datetime4">
              <a:rPr lang="en-US" smtClean="0"/>
              <a:t>May 22,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6FE70-3094-4317-95B5-4EC8160B0C7D}" type="datetime4">
              <a:rPr lang="en-US" smtClean="0"/>
              <a:t>May 22, 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525DE7-C638-4F66-B880-EC78D98F523F}" type="datetime4">
              <a:rPr lang="en-US" smtClean="0"/>
              <a:t>May 22, 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431EB5-52C0-4C13-8D93-4450ABF10FC4}" type="datetime4">
              <a:rPr lang="en-US" smtClean="0"/>
              <a:t>May 22, 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FF9733-B120-4FF3-AB25-4907143DBB0C}" type="datetime4">
              <a:rPr lang="en-US" smtClean="0"/>
              <a:t>May 22, 2014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308B6-93FE-430B-99A1-0ABBD94D69C6}" type="datetime4">
              <a:rPr lang="en-US" smtClean="0"/>
              <a:t>May 22,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2E9D4E-3FFF-40DE-81EB-66E9A4FFCF31}" type="datetime4">
              <a:rPr lang="en-US" smtClean="0"/>
              <a:t>May 22, 2014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D2B5CD-0B50-4A4A-8820-3ED37B7C9A7A}" type="datetime4">
              <a:rPr lang="en-US" smtClean="0"/>
              <a:t>May 22,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pic>
        <p:nvPicPr>
          <p:cNvPr id="6" name="Picture 5" descr="bco-dmo-words-BLUE.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05968" y="6232809"/>
            <a:ext cx="2380832" cy="48866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0A958-C255-417D-9B85-0CA5A1653B94}" type="datetime4">
              <a:rPr lang="en-US" smtClean="0"/>
              <a:t>May 22, 2014</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7A885-56E8-448A-B1C9-6643A6B67CF9}" type="datetime4">
              <a:rPr lang="en-US" smtClean="0"/>
              <a:t>May 22, 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C5756-E382-4403-8716-F1DFF2254E7C}" type="datetime4">
              <a:rPr lang="en-US" smtClean="0"/>
              <a:t>May 22, 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54D576A-1B84-4AA9-85C4-1822845DCCA7}" type="datetime4">
              <a:rPr lang="en-US" smtClean="0"/>
              <a:t>May 22,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www.iode.org/index.php?option=com_oe&amp;task=viewEventRecord&amp;eventID=1022" TargetMode="External"/><Relationship Id="rId4" Type="http://schemas.openxmlformats.org/officeDocument/2006/relationships/hyperlink" Target="http://www.iode.org/index.php?option=com_oe&amp;task=viewEventDocs&amp;eventID=49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ode.org/mg54_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77262" y="1910496"/>
            <a:ext cx="8712191" cy="1054325"/>
          </a:xfrm>
          <a:prstGeom prst="rect">
            <a:avLst/>
          </a:prstGeom>
        </p:spPr>
        <p:txBody>
          <a:bodyPr vert="horz" lIns="91440" tIns="45720" rIns="91440" bIns="45720" rtlCol="0" anchor="t">
            <a:noAutofit/>
          </a:bodyPr>
          <a:lstStyle>
            <a:lvl1pPr marL="0" indent="0" algn="ctr" defTabSz="914400" rtl="0" eaLnBrk="1" latinLnBrk="0" hangingPunct="1">
              <a:lnSpc>
                <a:spcPct val="150000"/>
              </a:lnSpc>
              <a:spcBef>
                <a:spcPct val="20000"/>
              </a:spcBef>
              <a:buFont typeface="Arial" pitchFamily="34" charset="0"/>
              <a:buNone/>
              <a:defRPr sz="2800" kern="1200">
                <a:solidFill>
                  <a:srgbClr val="3281BF"/>
                </a:solidFill>
                <a:latin typeface="Arial" pitchFamily="34" charset="0"/>
                <a:ea typeface="+mn-ea"/>
                <a:cs typeface="Arial" pitchFamily="34" charset="0"/>
              </a:defRPr>
            </a:lvl1pPr>
            <a:lvl2pPr marL="457200" indent="0" algn="ctr" defTabSz="914400" rtl="0" eaLnBrk="1" latinLnBrk="0" hangingPunct="1">
              <a:lnSpc>
                <a:spcPct val="150000"/>
              </a:lnSpc>
              <a:spcBef>
                <a:spcPct val="20000"/>
              </a:spcBef>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lnSpc>
                <a:spcPct val="150000"/>
              </a:lnSpc>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lnSpc>
                <a:spcPct val="150000"/>
              </a:lnSpc>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lnSpc>
                <a:spcPct val="150000"/>
              </a:lnSpc>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solidFill>
                  <a:schemeClr val="tx1"/>
                </a:solidFill>
                <a:latin typeface="+mn-lt"/>
              </a:rPr>
              <a:t>Hernan E. Garcia</a:t>
            </a:r>
          </a:p>
          <a:p>
            <a:r>
              <a:rPr lang="en-US" sz="1800" dirty="0" smtClean="0">
                <a:solidFill>
                  <a:schemeClr val="tx1"/>
                </a:solidFill>
                <a:latin typeface="+mn-lt"/>
              </a:rPr>
              <a:t>(U.S. NODC,  IODE </a:t>
            </a:r>
            <a:r>
              <a:rPr lang="en-US" sz="1800" dirty="0">
                <a:solidFill>
                  <a:schemeClr val="tx1"/>
                </a:solidFill>
                <a:latin typeface="+mn-lt"/>
              </a:rPr>
              <a:t>Group of Experts on Biological and Chemical Data Management and </a:t>
            </a:r>
            <a:r>
              <a:rPr lang="en-US" sz="1800" dirty="0" smtClean="0">
                <a:solidFill>
                  <a:schemeClr val="tx1"/>
                </a:solidFill>
                <a:latin typeface="+mn-lt"/>
              </a:rPr>
              <a:t>Exchange Practices)</a:t>
            </a:r>
          </a:p>
        </p:txBody>
      </p:sp>
      <p:sp>
        <p:nvSpPr>
          <p:cNvPr id="8" name="Subtitle 2"/>
          <p:cNvSpPr txBox="1">
            <a:spLocks/>
          </p:cNvSpPr>
          <p:nvPr/>
        </p:nvSpPr>
        <p:spPr>
          <a:xfrm>
            <a:off x="870537" y="3389235"/>
            <a:ext cx="7402647" cy="1497897"/>
          </a:xfrm>
          <a:prstGeom prst="rect">
            <a:avLst/>
          </a:prstGeom>
        </p:spPr>
        <p:txBody>
          <a:bodyPr vert="horz" lIns="91440" tIns="45720" rIns="91440" bIns="45720" rtlCol="0" anchor="t">
            <a:noAutofit/>
          </a:bodyPr>
          <a:lstStyle>
            <a:lvl1pPr marL="0" indent="0" algn="ctr" defTabSz="914400" rtl="0" eaLnBrk="1" latinLnBrk="0" hangingPunct="1">
              <a:lnSpc>
                <a:spcPct val="150000"/>
              </a:lnSpc>
              <a:spcBef>
                <a:spcPct val="20000"/>
              </a:spcBef>
              <a:buFont typeface="Arial" pitchFamily="34" charset="0"/>
              <a:buNone/>
              <a:defRPr sz="2800" kern="1200">
                <a:solidFill>
                  <a:srgbClr val="3281BF"/>
                </a:solidFill>
                <a:latin typeface="Arial" pitchFamily="34" charset="0"/>
                <a:ea typeface="+mn-ea"/>
                <a:cs typeface="Arial" pitchFamily="34" charset="0"/>
              </a:defRPr>
            </a:lvl1pPr>
            <a:lvl2pPr marL="457200" indent="0" algn="ctr" defTabSz="914400" rtl="0" eaLnBrk="1" latinLnBrk="0" hangingPunct="1">
              <a:lnSpc>
                <a:spcPct val="150000"/>
              </a:lnSpc>
              <a:spcBef>
                <a:spcPct val="20000"/>
              </a:spcBef>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lnSpc>
                <a:spcPct val="150000"/>
              </a:lnSpc>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lnSpc>
                <a:spcPct val="150000"/>
              </a:lnSpc>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lnSpc>
                <a:spcPct val="150000"/>
              </a:lnSpc>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b="1" i="1" dirty="0"/>
              <a:t>2nd </a:t>
            </a:r>
            <a:r>
              <a:rPr lang="en-US" sz="1800" b="1" i="1" dirty="0" err="1"/>
              <a:t>IQuOD</a:t>
            </a:r>
            <a:r>
              <a:rPr lang="en-US" sz="1800" b="1" i="1" dirty="0"/>
              <a:t> </a:t>
            </a:r>
            <a:r>
              <a:rPr lang="en-US" sz="1800" b="1" i="1" dirty="0" smtClean="0"/>
              <a:t>Workshop 2014, Silver Spring, MD</a:t>
            </a:r>
            <a:endParaRPr lang="en-US" sz="1800" dirty="0"/>
          </a:p>
        </p:txBody>
      </p:sp>
      <p:sp>
        <p:nvSpPr>
          <p:cNvPr id="3" name="Title 2"/>
          <p:cNvSpPr>
            <a:spLocks noGrp="1"/>
          </p:cNvSpPr>
          <p:nvPr>
            <p:ph type="ctrTitle"/>
          </p:nvPr>
        </p:nvSpPr>
        <p:spPr>
          <a:xfrm>
            <a:off x="277262" y="456656"/>
            <a:ext cx="8589196" cy="1333306"/>
          </a:xfrm>
        </p:spPr>
        <p:txBody>
          <a:bodyPr/>
          <a:lstStyle/>
          <a:p>
            <a:pPr algn="ctr"/>
            <a:r>
              <a:rPr lang="en-US" sz="2800" b="1" dirty="0" smtClean="0"/>
              <a:t>IODE QUALITY flag </a:t>
            </a:r>
            <a:r>
              <a:rPr lang="en-US" sz="2800" b="1" dirty="0"/>
              <a:t>scheme </a:t>
            </a:r>
            <a:r>
              <a:rPr lang="en-US" sz="2800" b="1" dirty="0" smtClean="0"/>
              <a:t/>
            </a:r>
            <a:br>
              <a:rPr lang="en-US" sz="2800" b="1" dirty="0" smtClean="0"/>
            </a:br>
            <a:r>
              <a:rPr lang="en-US" sz="2800" b="1" dirty="0" smtClean="0"/>
              <a:t>FOR oceanographic </a:t>
            </a:r>
            <a:r>
              <a:rPr lang="en-US" sz="2800" b="1" dirty="0"/>
              <a:t>and marine meteorological </a:t>
            </a:r>
            <a:r>
              <a:rPr lang="en-US" sz="2800" b="1" dirty="0" smtClean="0"/>
              <a:t>data</a:t>
            </a:r>
            <a:endParaRPr lang="en-US" sz="2400" b="1" dirty="0"/>
          </a:p>
        </p:txBody>
      </p:sp>
      <p:sp>
        <p:nvSpPr>
          <p:cNvPr id="5" name="Subtitle 2"/>
          <p:cNvSpPr txBox="1">
            <a:spLocks/>
          </p:cNvSpPr>
          <p:nvPr/>
        </p:nvSpPr>
        <p:spPr>
          <a:xfrm>
            <a:off x="277262" y="4200308"/>
            <a:ext cx="8589196" cy="1394046"/>
          </a:xfrm>
          <a:prstGeom prst="rect">
            <a:avLst/>
          </a:prstGeom>
        </p:spPr>
        <p:txBody>
          <a:bodyPr vert="horz" lIns="91440" tIns="45720" rIns="91440" bIns="45720" rtlCol="0" anchor="t">
            <a:normAutofit fontScale="25000" lnSpcReduction="20000"/>
          </a:bodyPr>
          <a:lstStyle>
            <a:lvl1pPr marL="0" indent="0" algn="ctr" defTabSz="914400" rtl="0" eaLnBrk="1" latinLnBrk="0" hangingPunct="1">
              <a:lnSpc>
                <a:spcPct val="150000"/>
              </a:lnSpc>
              <a:spcBef>
                <a:spcPct val="20000"/>
              </a:spcBef>
              <a:buFont typeface="Arial" pitchFamily="34" charset="0"/>
              <a:buNone/>
              <a:defRPr sz="2800" kern="1200">
                <a:solidFill>
                  <a:srgbClr val="3281BF"/>
                </a:solidFill>
                <a:latin typeface="Arial" pitchFamily="34" charset="0"/>
                <a:ea typeface="+mn-ea"/>
                <a:cs typeface="Arial" pitchFamily="34" charset="0"/>
              </a:defRPr>
            </a:lvl1pPr>
            <a:lvl2pPr marL="457200" indent="0" algn="ctr" defTabSz="914400" rtl="0" eaLnBrk="1" latinLnBrk="0" hangingPunct="1">
              <a:lnSpc>
                <a:spcPct val="150000"/>
              </a:lnSpc>
              <a:spcBef>
                <a:spcPct val="20000"/>
              </a:spcBef>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lnSpc>
                <a:spcPct val="150000"/>
              </a:lnSpc>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lnSpc>
                <a:spcPct val="150000"/>
              </a:lnSpc>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lnSpc>
                <a:spcPct val="150000"/>
              </a:lnSpc>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8000" dirty="0" smtClean="0">
                <a:solidFill>
                  <a:schemeClr val="tx1"/>
                </a:solidFill>
              </a:rPr>
              <a:t>Co-authors: </a:t>
            </a:r>
            <a:r>
              <a:rPr lang="en-US" sz="8000" dirty="0" err="1" smtClean="0">
                <a:solidFill>
                  <a:schemeClr val="tx1"/>
                </a:solidFill>
              </a:rPr>
              <a:t>Cyndy</a:t>
            </a:r>
            <a:r>
              <a:rPr lang="en-US" sz="8000" dirty="0" smtClean="0">
                <a:solidFill>
                  <a:schemeClr val="tx1"/>
                </a:solidFill>
              </a:rPr>
              <a:t> Chandler (USA), Sergey </a:t>
            </a:r>
            <a:r>
              <a:rPr lang="en-US" sz="8000" dirty="0" err="1">
                <a:solidFill>
                  <a:schemeClr val="tx1"/>
                </a:solidFill>
              </a:rPr>
              <a:t>Konovalov</a:t>
            </a:r>
            <a:r>
              <a:rPr lang="en-US" sz="8000" dirty="0">
                <a:solidFill>
                  <a:schemeClr val="tx1"/>
                </a:solidFill>
              </a:rPr>
              <a:t> (Ukraine), </a:t>
            </a:r>
            <a:r>
              <a:rPr lang="en-US" sz="8000" dirty="0" smtClean="0">
                <a:solidFill>
                  <a:schemeClr val="tx1"/>
                </a:solidFill>
              </a:rPr>
              <a:t>Reiner </a:t>
            </a:r>
            <a:r>
              <a:rPr lang="en-US" sz="8000" dirty="0" err="1">
                <a:solidFill>
                  <a:schemeClr val="tx1"/>
                </a:solidFill>
              </a:rPr>
              <a:t>Schlitzer</a:t>
            </a:r>
            <a:r>
              <a:rPr lang="en-US" sz="8000" dirty="0">
                <a:solidFill>
                  <a:schemeClr val="tx1"/>
                </a:solidFill>
              </a:rPr>
              <a:t> (Germany), Laure Devine (Canada), Gwen </a:t>
            </a:r>
            <a:r>
              <a:rPr lang="en-US" sz="8000" dirty="0" err="1">
                <a:solidFill>
                  <a:schemeClr val="tx1"/>
                </a:solidFill>
              </a:rPr>
              <a:t>Moncoiffé</a:t>
            </a:r>
            <a:r>
              <a:rPr lang="en-US" sz="8000" dirty="0">
                <a:solidFill>
                  <a:schemeClr val="tx1"/>
                </a:solidFill>
              </a:rPr>
              <a:t> (UK), Toru Suzuki (Japan), Alex </a:t>
            </a:r>
            <a:r>
              <a:rPr lang="en-US" sz="8000" dirty="0" err="1">
                <a:solidFill>
                  <a:schemeClr val="tx1"/>
                </a:solidFill>
              </a:rPr>
              <a:t>Kozyr</a:t>
            </a:r>
            <a:r>
              <a:rPr lang="en-US" sz="8000" dirty="0">
                <a:solidFill>
                  <a:schemeClr val="tx1"/>
                </a:solidFill>
              </a:rPr>
              <a:t> (USA), Greg Reed (Australia)</a:t>
            </a:r>
          </a:p>
          <a:p>
            <a:pPr algn="l"/>
            <a:endParaRPr lang="en-US" sz="2400" dirty="0" smtClean="0">
              <a:solidFill>
                <a:schemeClr val="tx2">
                  <a:lumMod val="50000"/>
                </a:schemeClr>
              </a:solidFill>
            </a:endParaRP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160" y="5957456"/>
            <a:ext cx="1880315" cy="648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s://encrypted-tbn2.gstatic.com/images?q=tbn:ANd9GcSHurAcgg7HGkPVzpFHH8qTS-gYN3_XfmwLgdsFhUgo6GCWtLAC1w"/>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520226" y="5923524"/>
            <a:ext cx="797461" cy="786876"/>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F38DF745-7D3F-47F4-83A3-874385CFAA69}" type="slidenum">
              <a:rPr lang="en-US" smtClean="0"/>
              <a:pPr/>
              <a:t>1</a:t>
            </a:fld>
            <a:endParaRPr lang="en-US" dirty="0"/>
          </a:p>
        </p:txBody>
      </p:sp>
      <p:sp>
        <p:nvSpPr>
          <p:cNvPr id="4" name="AutoShape 4" descr="data:image/jpeg;base64,/9j/4AAQSkZJRgABAQAAAQABAAD/2wCEAAkGBxMTEhUSExQWFRUXFR8ZFxQXGRggGBcYFhYcHBwaGB0gHyggGRsmHBwXITEhJiktLi4uGiA2ODgsNygtLisBCgoKDg0OGxAQGzAlICYsLzcvMCwsLDI0LDIsLywsLDQ0LCwsLCwsLywsLCwsLCwsLCwvLCwsLCwsLCwsLCwsLP/AABEIAOEA4QMBEQACEQEDEQH/xAAcAAEAAgMBAQEAAAAAAAAAAAAABQYDBAcCAQj/xABIEAACAQMCAwUCCQkGBQUBAAABAgMABBESIQUGMRMiQVFhB3EUIzJCUnKBkaE0Q2KCsbLBwtEkU3Oz0vAzY3SS4RU2g6K0Jv/EABoBAQACAwEAAAAAAAAAAAAAAAADBAIFBgH/xAA6EQACAQIDAwsDBAIBBAMAAAAAAQIDEQQhMRJBUQUTMmFxgZGxwdHwIqHhFDNC8TRSQxUkcpIjRIL/2gAMAwEAAhEDEQA/AO40AoBQCgFAKAUAoBQCgFAfM0BESc0WYYr26MwzlUy7bddlBO1TLD1LXsRc9Tva5t2nFYpJZIUbMkQUuuCMBxleo328ulYSpyjFSejMo1Iyk4rVGGHmC3ZJpBIAkMhjkYggK64yBnruQNuvhWTozTStm1dHiqwabvoeuH8bgmYojHWBq0OjoxX6QVwCV9RtXk6U4K79/IQqxk7L28zbS7jLFA6lx1UMNQ946isNlpXsZ7SvYzV4eigFAKAUAoBQCgFAKAUAoBQCgFAKAUAoBQCgPMj4BJ8BnYZO3kB1oswQUvHXkkijthGRNB2yTSFtOkEAgIBlmGpSQSvWrCoqKbnudrIgdVtpR3q92bXB+JO7ywTKqzRaSdGdDo+dLrncbhgQehXqawqQSSlHRmcJttxlqircRvWS+nuo45XaF0jfQpKNbiJWkBPTWrOWAG/dx86rcIp0owbWefffL2K0pNVHJXy8rE9ezKbqxlQgrIsqKw6MHjWQf5earxT5ucXut529SaTW3CS339/Qhb9pILm6u442dhL2ekA95ZbWLT78TKgz4BmqeOzOEYN7vJv0IXeM5TS3+i9TXi4cbfZlZooL2J5DpJ1KLJV7XHzgJSGOOmCfCsnPb01cXb/208DxQ2NdE15LPxJXifF4ZZ4JIGEq2/aTTSRd4LH2LLoyNizMVIXr3c+FQwpSjCSlleyV+N/mZLKpGUk452u3bsNO2sBF8FR1R42mVoLuLAm1EmQCUEHUHAKsyncE5A61m5uW01rbNPThl2bjBR2dlPS+TWvH77zW/wDWJCk08c1yJnkcwQ9m7QyqDpjVcoVw2ASVYEaiTWfNK6i0rWzd81x3+Zjzjs5Ju98ssurcXDhvEjLLOmkBYmVNQOcyFNTjHkuVGfPPlVKdPZinxLUJ7Ta4GxY8QjlVXjYFWzpO41aTgkA7kZ8fd51jKEouzMozUldG1WJkKAUAoBQCgFAKAUAoBQCgFAKAUAoCD47xqSCaJVh7VGR3fSfjAIygOhfnnv509SAcb7GelSjOLbdnl97kNSo4ySSvqQgBN4J7W4wt1HrjJJaF5Ihh43XO2UwQRhgVf1FT6U9mcei8+Oej+ZaEOtTag9dOGXzzMfD7O6DELblHt7jtIlZvi2iuFYSxpIAcqGJYbZA0jGRXs5U7Zyums+N1o7fbxPIxnfo5p5d+uZZuFcPkEslxMUMjqqaUzoRELEAE7scsxJwPDYVVqTi4qEdEWIQd3KWrNyC2jiDkd0O5dySd2bqTk7eG3TasHJysZpKNyLm5m4fAApuIFC7BEZTp9Aq5xUqw9aeeyyN1qUcro0JPaNw4fnyfdHL/AKakWBr8PuiP9bR4/ZnxfaRw4/nmHvjk/wBNe/oK/D7ofraPE3LXnTh7/JuYh9bKfvAVhLC1lrFmccTRekjYsOF2RPaQJDnBw8WnbUMEqV2UnzFYTqVVlJvvMowpvOKXcSNnaLFEkUYwqIFQHyUYGTUcpOUnJ7zOMVFWRU7/AJa7K07isbxyA08JdWMsz953Kkao1LMcNtgVbjX2qmfR4PgvXsK0qKjDLpcVxZqRWYlcyC3M9pAvwaERviVOyIDyxjbJLDTkMGwm2dVZuTirbVpPN30d9F8VszFRu72vFZLj2k4OJPA4t41luyq9pIWZBJHGxwi9AHc97AJyQp3O2YNhTW07R3LrZNtuL2Vdk1w++SZBJGcqcjcEEEHBVgd1YEEEGoJwcHZksZKSujZrEyFAKAUAoBQCgFAKAUAoBQGpf36xrIchnSJpOzBGoqoO+OuCRjNZxg5NcLmMpJJkVwxZBGt5LcySAxdo8SLH2WCmrEY069vA6snxqWey5c3GNs7Xzv7fYihe225Xy7j1xvhoujauAWjDlnwxXMTxN1wQSC3Z5Xx8aUp83tLf63/s9qQ29l7vSxt23ALeN9aRqu4YKPkK6qVDqvyVbSSCQMkVhKtOSs2ZKlBO6RF8wc92drlS/aSD83HgkH9I/JX3E59Klo4OrUztZdZFVxVOnq7vqOe8Z9qN3LkQhIF8x3n+87fctbKnydTj0szX1MfOXRyKff8AEppjmaV5D+mxP3A7CrkKcIdFWKc6k59JmpWZgKAUAoD3DKyHUjFW81JB+8V40nkz1SazRZuE8/38GB2var9GUav/ALbN+NVamCoz3W7CzTxlWG+/aXzgPtRt5cLcKYG+l8qP7wMr9ox61r6vJ045wzNhSx8JZSyLRFwu3kdbmFtJJDGSFgFlHk4GVkB6ZIz5EVVdScVsS++72LKhFvaj9t5C8W4MYIHmR3N68gxNHtrklcKispypiUaRhs4AyN6np1VOSi19KWj6vUhnT2Y7S6XFdfoa9teiGRViMrxRyuqqpBkvLt8mQk7Ds0y2TsufqivXDaWdk2u6K3d7+anilsvK9r/+z9kWXh/Fi0nYyxNDLp1qpKsrqCASjKcEgkZBwRkeFVp07R2ou6LEal3stWZKVESCgFAKAUAoBQCgFAKAjOL8dhtmjWXXmQkLpR23UZwdIO+PD0PlUtOjKom47usjnVjC195ULniCNKqrcxs4cm1uSRqRm621yux0N0BIHh84DNyMGo3cct69V8+xWc03ZSz3P0ZMcM4C7wBO0mt4XzrtDoym5DRpJjUIic4x4HYioZ1kpXsm+PrbiSQptxtmlw/PAkOYOYraxjBlbBx3Il+W2NsKPAepwKjo0J1n9PiZ1a0KS+o5DzPz9dXeUU9jEfzaHcj9Nup9wwK3FDBU6ebzZqK2MnUyWSKnVwqCgFAKAUAoBQCgFAKAleA8w3Fm2qCQgE95DujfWX+I3qKrQhVVpImpV50n9LOwcoc+QXmI3xFP/dk91/qHx+qd/f1rS4jBzpZrNG3oYuNXJ5MkL7hxhlgmghDpFG8RgTSpCyFDqjyQuQUwQSMg9dsGOM1OMozerTv2cSSUNlqUVpuN+zj7UpPLCYpEDqiswJCOVznSSuTpXzxjrUcns3jF3RJFbVpNWZ9XjNuZvg4lQy4J7MHJGnrnHQ48DvTmp7O3bIc5Da2b5m/UZmKAUAoBQCgFAKAxyscEKQH0nTn9pHUjOK9XWeMoq8YmmQW9zAtyx1a1tyVnheE4LFWOBhsFXDgnbAq/zUYvbg7dujv8zVinzkpLZkr9mqt8yzLFweyMsKG6jSVlOY3kjxIVGCrOrL8XJ4EDxGds4FapLZk9h242fy6J4R2o/Wr93zMg+eufUtMwwYe48T82L63m36P3+RnwuDdX6pZLzIMTi1T+mOb8jjV7eSTO0krl3Y5LMdz/AEHp4Vu4xUVaKyNNKbk7yZgrIxFAKAUAoBQCgFAKAUAoBQH0HxoDqPIXtDOVtrxvRJz+CyH+b7/OtTi8D/On4extcLjL/RU8ToPFuELcAK8koTBBSNyobPixXvHHlnG+4Na6nUcNEr9ZfnTU9WVLgMyW5LsO0YFrezhiQK8iRv35NI2UswAZzhcIDtnFXKqc8llvk29L6L2XWVqbUM9dyS+eLLRwbiUjs0NwixzKA+EJKNGx2KkgZIPdb1GehFVakIpbUHdFinNt2ksyWqElFAKAUAoBQCgKTa30vwh4ypjvpnxlxlIbWM5BiPyZBjwG5dtwAu16UI7CesF92+PD2KcZPaa/k/svn3Jfg6K91cXEW0bAROcDEskRxrQ9cLlkPmQMfJ3hqNqnGEtdexP5clppObnHTTtt8sQHtH53+DA21ufjyO+4/NA/zkdPLr5VYweE5z656eZBi8Vzf0x18jjTMSSScknJJ6knxNbs0rdz5QCgFAKAUAoBQCgFAKAUAoBQCgFAdP8AZlzsQVs7ltjtDIfDyjY/sP2eVarG4T/kh3+5tMHiv+OfcXm94fJHcG6t0R2dAksbtpJC7qyPg6SMnK9DsdiN6EZxlDYm7W0L0oNS2495XJuOyrI8qKtxctiBEjJ+Dw757PtCAZZSd20jYLvpAzVlUYuKi3aOuer67blw9SB1ZJ3Su9Ope7L7GTgasA43A6Z8ceda9l1HqgFAKAUAoCu8yFGntopzi3fXnJIR5hp7NHPkQZCFOxIHpVmjdQk49LLw3+hBVttRUtPXceeM2Uck1vakKYzG5CDZ4uzC6ZY3HeTGdP2j1pTk4xlPffxvu9ROKclHd5dZNpahIuyhxGFTSm2QmBgbeOKgcry2pZkuzZWicK5y5UurRzJKe1R2z24zuzH5/irH7vI1v8NiadRWjk+Bo8Rh6lN7TzXErNWiqKAUB1n2WcEtprNnmgikYTMNTopOAq7ZI6da0+Oq1I1bRbWRt8FThKneSWpKcFXg98zxQ28RIXJ+K0HGcZDYBHh03qKr+po2lKT8SWn+nq3UUvA5+nK8f/q/wDUez7Tr87R2faYz547uftrY/qH+m53fb1sa/wDTx/Uc3u+Mv3GzwaydIZreMMUDD4nV3ckZLYJO4PrtWvpfqqycoyfiX6jw9J7MkvAr/tW5Xt4I47iBBHmTQyLspypIIHQEaSNvOrGAxE5ycJO5Xx1CEYqUVYlOWOXbG34ct3cxrIWjEjs66sBuiqvh1A99RV69adbm4O2diajRpQpbclc3rPg3C+I27m3hRACV1rHodXwCD03G426VHKriKE1tv73M406FeD2UUb2actxXVzIJxqSFc6N8MxbAz+iMHbx2q/ja8qcFs7yjg6EZze1uLyr8HN18C+Dxdtq047AYyFzjVjyqhbE83zm07dpe/wC329iyv2FB9pnL8VpcqIRpSRNWjwUg4IHp0P31scFXlVh9WqNfjaMac/p0ZUKuFMUBtcN4dLcSCKFC7noo/aT0A9TWM5xgtqTsjOFOU3aKOmcG9ky6QbqZi30IsAD9Ygk/YBWqqcpO/wBC8TZ0+Tl/N+B0m3h0oqZZsLjU27HAx3j4mtY3d3NilZWKnxe0kgnVo2GCvZ21vDBl0GBr0kt2UeTjLsMYAHvuU5RnGz7238b7CrOMoyuu5JfEe+WbuRZmjluJLmV/lRoA0VtpBPfcKqhz0wAPDbbNeV4pxvGNl933fO09otqVpO78i3VTLQoBQCgNTi92YYJZguoxxs4XzKqTj8Kzpx2pqPFmM5bMW+BX7ngLyW/aG6eR2TW3aaWtpNtWkxEaRH5YwQMHJNWI1lGdtmy6tV38SB0m432s/t4cCS5Xs4FgjmhhWIzRoxAG+6ghSeuBnpUVeU3Jxk72ZJRjFRUoq1yZqElMdxAsisjqGVhhlIyCD4EV6m07o8aTVmcR5/5KazbtYstbsdvExE/NbzHk32Hfc73CYtVVsy6XmaXFYV0ntR08im1dKQoDtHsf/IH/AMZ/3ErR8o/vLsN1gP2u8rXsW/Kpv8H+datcpftrtK3J3TfYbSf+5f1j/wDjrF/4Pz/Yz/8AufOBoe2f8ti/6Zf8ySpOTf2n2+iIuUf3V2erLR7ZfyGP/qF/y5Kq8m/uvs9UWeUP2l2+jJTh3DBc8HhgZ9Ae2Qa8Z04VTnH2VDOpzeJcktGyeMNugo9Rs8k8urZQtGsva6pC5bAA+SBjAJ8vOscTXdaV2rHuHoqlGydyl+x78pvPcP32q7yj0IFTA9OZY05KjHEvhvwjvay/Y6RnJTHXVnHj0qs8W+Y5vZ7yx+mXPc5fuKn7a/yi3/wj+/VvkzoS7Spyj0onOa2ZrTa4ZYSTypDEup3OAP2k+QAySfIVjOahFylojOEHOSijvvKPLEVjFoTvSNvJLjdj/BR4D+Oa57EYiVaV3puRvqFCNKNlqTtVycUBpcYs+1iZNzkZ0h2TURuFZl3CnofQ1nTlsyT9LmE47Ubfgp9/wuQ9natMsK41yRW3xcMECncu3ynZiNIJKj5Rx3auxqRzmlfrebb/ABr6lWUJZQbt2ZJIufDr+KZNcTh0yRqGcEjrg/OHqKozhKDtJFuMlJXRtViZCgFAfCKAgDytB/ww8qxNkm2EpERGdwF6hN91BA36b1Y/UT1sr8bZkHMR0u7cLk+qgDA2A6Cq5OfaAUBiubdZEaN1DIwwynoQfA17GTi7o8aTVmcH575Uaxm7uTA5+Lfy/Qb9IfiPtx0GFxKrRz1WposVh3SlloVirRVO0ex/8gf/ABn/AHErR8o/vLsN1gP2u8rXsW/Kpv8AB/nWrXKX7a7Styd032GS4ukj5jLuQq9oBk9AXtgoz9pFeKLlgrL5mZOSjjLv5kWXnnkV76dJlmWMLGEIKknZmbIwf0unpVbC4xUYOLV8yxicI609q9sjT9tF0gtoYsjWZgwXx0qjAn3ZYCs+TYvnHLdYj5Ra2Eus2eI/+3x/0kf8tYQ/zP8A9Mkl/i9xh9i35HL/ANQf8tKy5S/cXZ6sx5O/bfb7EX7Hvym89w/fapeUehAjwPTmaMI//ov/AJz/AJJqR/4Xd6mC/wAsy+2v8ot/8I/v1jyZ0Jdo5R6UTnNbM1p2n2WcsfB4fhMi/HTDbPVIzuB6FtifsHhWjx2I25bC0XmbrBUNiO09WXuqBeFAYby6WJGkc4VRkn/fjWUIOclGOrMKtSNODnLRFe5S5kNzJMrbYOqNfJOmPUg4P61XsZhFRjFrv7TWcncoPEznGXauz55mlx7g6rcmTs0cysmJLqX4hX+QiJEN5H2yAcfK2PWsKVVuFr2tfRZ+O4t1Kdp3trxeXgSHAuJKJWikuHldmKD4rRAHiB1JEcbsN8gsT3fQ1HVpvZ2lGy7bvPj/AESU5ras3fuyy4FkqsTigFAVvjV6I5C6cQhiPQwzdmY8jywVdT+sfdVmnDaVnBvrV/yivUlZ3U0up2/sctSvcSvdOYWAQQxmFiydSzkEqCM5jGN/kdTSslCKgr8Xf7eopNzk5u3DL7+hYlcHOCDg4OPA+VV2mtSdNPQ9V4eigFAaPGuFR3ULwSjKsOvip8GXyIO9SU6kqclKJhUpqcXFn575h4LJaTtBJ1G6t4Op6MPf+BBFdFRqxqw2kc/WpOlLZZgteKTxrpjmljXOdKSOoyfHAOM1lKnCTu0n3GMak4qyZjtL2SIkxSPGSMEozKSPIkEZFeyhGXSVzyM5R6LseLidnYu7M7HqzEljtjcnc7V6kkrI8cnJ3Ztx8bulAVbicAdAJZAB7hnasHRpvWK8EZqtUX8n4mrcXDyNqdmdj1ZiST9p3rNRUVZIwlJyd2zM3FJynZGaUx4x2faPowOg05xj0rHm4X2rK/YZc5O1ruwtOJzxArFNLGCckI7KCfMgEb9KSpwlnJJ9wjUnHKLsebW/ljJMcskZb5RR2Un34O9eyhGWquIzlHRnkXknadr2j9pnPaam15xjOrOc49abEbbNsjzblfavmfbu9llIMsjyEDALszEDyGScUjCMeirCU5S6TuT/ALPeX/hl2oYZij78nkQD3V/WP4Bqr4yvzVPLV6FjCUecnnojvtc8b4UAoDmXO/MPbv2MZ+KQ7kfPYePuHh9/lW/wGF5qO3LV/Y5LlbH89Lm4P6V92RPLN92NzE+dtWlvqtsfuzn7Ks4qnzlKUSngK3M4iMuvPvOmcdt31QTxp2phckxgqGZXQqShYgaxkHcjbI8a52lJWcW7XO0qJ3Ukr2IhLN4rcTz/ABaRXEt08QAaQKWdlXIOkYDEtjPkKmclKezHNtJX8CLZcY7UtzbLcDVMtCgPEsgVSx2ABJPoBk16ld2Ddjn3EYrQ6jaXNv35FeS2kZFLkSB27Nm70bNjBByu52HWthB1P+SLyWTXhnx8yjJQ/hJa6fNC9wXYMIlKlAU1lWxlRjODgkfcaouH1bKLe2lHaZx+DisqSmZHKuzFjjocnOCOhHvrqJUISgoSV0cLDFVYVXUg7Ns6TytzMl0NLYWYDdfBvVf6eFaHF4OVF3WcTquT+UY4lbLylw49hYKpGzFAKArHP3K4vYO6B20eTG3n5ofQ/gcVawmI5meej1K2Koc7Dr3HBHQgkEEEHBB6gjqCPA10KdzQtWyZ5oeCgFAKAUAoBQCgFAd59m3A/g1mpYYkl+MfzGR3V+xcbeZNc/ja3OVXbRG+wlLm6a4stdVC0KApXPXMmgG2iPeI+MYfNB+aPU+PkPftteT8JtPnJ6bjQ8r8obC5mm89/V1HPq3Zy4oDsvC52mtUdW0s8Q7+AdLacZwdjg+Brla0FTqtcGd9hqjq0Iy3tEDxCytNLLecQd8ggq86RruMfIj0A+45qaE6l704fa/3dzGUYaTn97eVie5dk1WsJ7RZCI1BkQ5VmUaSQfLINV6ytUeVsyak7wWdyRqMkNfiErpG7Rx9o4GVj1BdR8tR2FZQSckpOyMZNpXSuU2QvNvxGG5x/cRQ5hH1mjZ5JPtIB+jV1Wh+y12t5/eyXzMqZyzqp9iWX2u38yLFzIwispQoCqItCgbAAjSAB4dahwqc68b8fye4+ShhZ9lvHI5DXTnCnuCZkYOhKspyCOoNYyipKz0M4TlCSlF2aOs8rcdF1Fk4Ei7Ovr4MPQ/1rm8XhnQnbc9DtOT8asTTv/Ja/Osmqql8UAoDkvtZ5W0N8NiXuscTAfNboH9x6H1x51uOT8Rdc3LuNVjsPZ85HvOa1szWCgFAKAUAoBQCgLL7P+X/AIZdqrDMUffk8iAdl/WO3uDVVxdfmqeWr0LWEo87PPRHf6543woCs84cyi3Xs4yDMw/7AfE+vkPt99/BYN1XtS6PmanlPlFYeOxDpP7fNxzBmJJJOSTkk9ST510CVskcg227s+V6eCgOpez+bVZqPouy/jq/mrneUY2rt8bHZcjz2sKlwb9/U0brs1niNrZORDI/alIQilSrKdDNpEja9J2J6GvFtOD5yeqVs7+9siy7KS2I6a5W9ic5ZgdITrQxlpZHCEglVklZwDjIzhvCoK7Tlk75L7KxNRTUc+L+7JaoSUh+bJ2S2YhigLoryL1SNpFV2B8MKTv4dfCpsOk5+PjbIirNqHgRHGeE21tCJ7f4uYMvZsrsTMxYAI2Se1DZxvnrnwzU1OpOpLZnmt/V7WIp04U47Ucn5+5v8+N/YpPUr/mLXvJ/+RHv8ityu/8AtJd3mjlNdGcYKA3OEcSe3lWVOo6jwZT1B9KirUY1YOMixhsTPD1FUj/Z1zg/FI7mMSRn3r4qfI1zVajKjLZkdthsTDEU1OH9G9UJYFAY7iBXVkcBlYEMp6EEYINeptO6PGk1ZnBeeeVXsZtsmBzmN/L9Bv0h+I388dBhcSq0etamixWHdKWWhWatFUUAoBQCgFAe4YmZgigszEBVHUknAA9c142krs9SbdkfoHkjl0WVssZwZG70rDxYjoPQDYfafGudxNd1p33bjoMPRVKFt+8sFVycrXNfNK24MceGmI+xM+LevkP9m/g8E6r2pdHzNVyjylHDrYhnLy+cDmM0rOxZiWYnJJ6kmugjFRVkchOcpycpO7Z4r0xFAKA6P7NG/s8g/wCcfxRa0XKn7q7PVnV8hfsS/wDL0RrcbkVbsLavcdoQ5nS2OrEh0FDIr5iTPfznHWoqSbp/WlbK1+G/TMv1Mqn0N772/ORZuAG57P8AtWjXqOnR9DbGvw19c6dulVqvN7X0aFilt2+skqiJDR43OUhYgoCSqjtAxTLuFwwXffOPt32qSmry9jCo7RK/YcsSxSCRI7CNgflJA+oA9dJ7Tu7eQqxLERlGzcn3/ggjQcXdKPh+Td58H9ik9Cv74r3k/wDfXf5Fblf/ABJd3mjlVdGcYKAUBv8ABuLSW0naRn6ynow8j/XwqGvQhWjsyLWFxdTDT2od64nVOBcciuk1IcMPlIflL/Uetc7iMNOjK0tOJ2OExtPExvDXeuBJ1XLYoDT4tw2K4iaGZdSMNx4g+BB8CPOs6dSVOW1HUxnCM47MjhPOHKctjJg5eFj3JQNj+i30W/b4em/w+JjWXXwNFiMNKk+ortWSsKAUAoBQHXvZhyYYgLy4XEhHxSHqikfKPkxHh4D1O2mx2K2v/jhpvNvgsNs/XLXcdFJxua1psSk8z86BcxWxyehl8B9TzPr099bbC8nN/VV8Pc0GP5YUbwoZvj7e5QXYkkkkknJJ6knxNblK2SOZbbd2fK9PBQCgFAdH9mY/s8h/5v8AItaLlT91dnqzq+Qv2Jf+XoiWuLi8V2EdtAyZ2PbsrH1I7IgH7TVJKk1nJ37PybZuonkl4/gx8sXMrtdGUaWFwF0By6oBBFspwNiST0G5NZV4xSjs8PVmNGUm5bXH0RO1XJyL5ms2mtpI0BLkArggHKsGGCeh261LRkozTZHVi5QaREcU4bZwAGea5dm+RH8IuGeQ+SIr5b7BjzqanUqT6KXgvOxFOFOHSb8WSXNMeuym2I+L1YPUacNv67V5hHs149v4I+UI7eFmuryzORV0xwwoBQCgMtrcvGwdGKsOhHX/AH6VjOEZrZkrokp1J05bUHZl84Dz0rYS5Glv7wDun6w6r+z3VpsRya1nSz6jpMHy1GX018nx3fj5oXKGVXAZSGU9CCCD7jWrlFxdmbyMoyV4u6PdeGRhvLVJUaORQ6MMFWGQRWUZOLujyUVJWZyrmn2XupMlmda9exY98fVY7MPQ7++ttQ5QTyqeJq6+Aazp+Bzy7tXiYpIjIw+awIP3GtlGSkrxdzXShKLs0Ya9MTYsbKSZxHEjSOfmqCT/AOB6msZTjBXk7GUYSk7RR1jkf2dCErPd4aUbrF1VD4Fj0Zh9w9djWoxWOc/pp6ceJtsNglD6p6lq4xzPb2+Qza3+gm5+3wX7ar0cHVq5pWXFnuJ5SoUMm7vgvmRz/j3NE1z3SdEf92p6/WPzv2elbrD4KnRz1fE5rGcp1sRlpHgvXiQdXDWigFAKAUAoDqHs9h02YP0nZvuOn+Wue5Slevbgl7nYcjQ2cKnxb9vQjri8lZnlgfiDRaj8Yi2zR9Tns0cdo6DwwDnG2a8UYpKMlG/Xf7tZFpyecouVu7+yy8vgGEOJe3EnfEuhVLAgYyFAGcADcZ29KrVela1rbixS6N73vvJKoiQ8yqSCAcEjY+R869QZRrjgUtqyTtPau6SazPOXjkfuMpVpCzgLhzsAAMDaryrRqJxSea0Wf2yKTpSg1Jta6vL75lp4ddrd22rKEOrKdDalzkqQGwNQ674qrKLpVOwsZVabT3o47LGVJU9QSD7wcV1SaaujgJRcZOL3HmvTEUAoBQCgNvh3FJoDmKRk8wOh94OxqKrRp1VaauWKGKq0HenK3zgWzh3tBYbTRBv0kOD/ANp2/EVrqnJa/hLxNzR5eayqx717FgtOcbR/zmg+Tgj8en41RngK8d1+w2dPlbCz/lbt+WJSDicD/Iljb3Op/jVeVGpHWL8C5DEUp9GSfej1dWsUq6ZESRfJgrD8axjKUXlkSNRks8yLPJtgTn4LF/27fd0qX9VW/wBmR/p6X+qJWysYoV0xRpGvkigD8KilOUneTuSRjGKslYxcS4Ysww7SAeSOyg+/HWs6VZ080l3oirYeNZWk33Nor9xy7w2H/iFQfJpSD92QauxxeLqdH7I1s8ByfS6dl2y/Jo3ScHI06tJ+knakj8CD9tTQePTv52K1WPJTVr27Nr8opN0iq7BG1qCdLYI1DwODuK20G3FNqzOfqRjGbUXdbmYqyIxQCgFAKA7BwiNYLNBIdKpFqc+WRqY/ia5evJ1Kza3s7vCQVLDxi8rLPzZDcA4pKkKwQwrdLGoSOaGaHQyqML2gLakbGM4DeOPKpKtOLk5SezfVNP4z2lOSjspXtvTRP8AsWhgSNyC+WZyudOuRy7Bc/NBYgelV6s1Oba+WJqUXGNmSFRkgoCh8wfBUuTBHGe2Ya5pljeWZUck6IdmIZt99lQeuBV+lzjhtN5bldJd/zMpVdhT2Us97td93zItPAZPi9C2728aACNX0AkfVViR+tuc1VqrO7ldss09LJWRznnWy7K7k8n+MH63X/wCwat/gKm3RXVl87jj+VaPNYmXB5+P5uQVXDWigFAKAUAoBQH1VJOBuT0A6mjdj1Jt2RP8AC+TrmbBK9kvm+x+xev34qlVx9Gno7vq9zZ4fknEVc2tldfsXbgfKUFvhsdpIPnt0B/RXoPxPrWpr46pVy0XUdBhOS6ND6tZcX6InZplQFmYKo6kkAD3mqcYuTsjYSlGKvJ2RVeLc9wplYQZW+l0T7+p/3vWxo8m1JZzyX3NPieWqVPKmtp/Yp3EuaLqb5UhVfop3R/U/aa2lLBUaeiv2mjr8p4itrKy4LL8kPVooCh4KAUAoBQCgN7gVl21xFF4Mwz9Ubt+ANQ4ipzdKUi1g6PPV4w4v7bzrHHLuaKItBB275A7MMF28Tk9ceQ3rmaUYylaTsjuKkpRjeKuU4WcF3MouZRBMT3Y44DBKT5CVwXk/UIq7tTpx+hXXW7rwWS7yrsxnL6nZ9lvuzoAFa4vH2gFAKAUBUvaLw3XCJgO9Ed/qN1+44P31suTa2zU2Hv8AM0vLWH5yiqi1j5M5tW+OTFAKAUAoBQFi5ctbB8fCJHV/ot3UPuYb/eRVHEzxMf20rfc22BpYGf7smn15Lx/o6Dw2C1jHxIiA+kpXJ97dTWkqyrTf13OmoQw9Nf8AxWXZbzPV3x22j+XMg9Acn7hk0hhqs+jFntTGUKfSmvnYVnivP6jIt0LH6b7D7FG5+3FX6PJbedR9yNRiOXYrKjG/W/b+imcS4pNOdUrlvIfNHuHQVtaVCFJWgrGhr4qrXd6kr/OBp1KVxQCgFAKAUAoBQCgL17NeG/LuCP0E/ax/YPvrT8qVtKa7X6HSchYfpVn2L1L5WnOiPhFAfaAUAoBQFYtVmvU7WSUw25LaYojpdlViMyy9Vzj5KYx0JNWpbNJ7KV3xfovcrraqK7dl1erJm0uoLiNxGyyx5MbEHKnbcZ+dseozULU6ck3k9ST6KkWtVocm45wxreZoj0Byp+kp6H/fiDXTYesq1NTRw+Mwzw9V033dhoVMVRQCgFAKAUB8oen2h4KAUAoBQCgFAKAUAoBQGextGlkWNBlmOB/U+gG9YVJqEXKWiJaNKVWahHVnXkiFrbYRGcRRkhVGWcgZ2A6sx/bXMSk61W8nq/A7qlTjQoqEVovH+yD5a4tq7ONJVk0o013Ic913JxGAcFMNq2I2WMbb1NWp2u2rbo+/X7swpVL2Sd979vnAsPCb0zRLLpKB91B66CTpJ22JXBx4ZxVapHYk4liEtqNzcrAyFAKAUBX7vl+1MoDpKwlcsYg0pt9eCxZ0B0DPqMEnzNWI1qmzk1lvyv46kEqUNrPf229jPfccigYRCN2CxiRuyQFYoiSAx3G3dbZQTsdqxjRlNXvv372ZSqxi7W8Nxqc38FF1CJI8GRRqQj56nfT656j/AM1YwWI5mdpaPXqKHKeC/U0tqPSWnX1exy0iuiOOasKHgoBQCgFAKAUAoBQCgFAKAUAoBQCgFAdG5B4D2afCJB33HcB+ah8fef2e81ouUcTtvm46LXtOr5HwPNR56azenUvySN6WmuzbmV4kSFZAI20tKXdlJ1ddKaRsPFxnwqpG0Ke3a7btnu/v0NpK8p7N7ZeP9GHiPC4Li6eGWIA9iriWNmV2QsVaOQjGpTjocggnyr2FScKalF79PVHkoRnOzW7UsgGNhVYsH2gFAKAUBr8Rtu1ikjDFdaMuodV1KRkeozmsoS2ZJ8DGcdqLRWuH2czTRDsWt9Fq0ErjRoPyez7Hc6sHUwyBgMQdzirU5RUXne7uvW5XjGTksrZWfpYsvD7RYYo4UzpjQIueuFGBn12qrOTlJye8sRiopJFM555Z+Vcwj1kQfvj+P3+dbbAYz/in3e3sc/ytyde9eku1evv4lErcHNigFAKAUAoBQCgFAKAUAoBQCgFAKAtnJfLPbMJ5R8Up7qn84R/KPx++tbjsZza2Ia+X5N3yVydzr52ovpWnX+C38z8TMSxordmZZBGZyO5CCN2J6Bj8lQdtRGdhWooU9ptvO27j83nS1ZuKSWV9/D5uK8YWcudE91bxy4iuVk/tMbYxJ2WkBpIw2x38DswFWLpJZqLazVsnwvwfzIgtfOzaWj39duotvC+FJDqYF2d8a5JGLO2noCT0AycAYG586qTqOWW7qLUIKJv1GZigFAKAUAoDDJbgur5bKggAMQp1YzqXo3TbPTevVKyseNZ3Izi/FX1/BrYBrhhkk/IgQ/nJP5V6sfTJqWnTVtuenn2e5HObvsx18j1wW7kDyW05DyRKrCUDHaRuWCsR818qwIG22R1wFSMbKcdHu4MU5O7hLVfcrPN3KHWe3Xbq8Q/an+n7vKtng8f/AAqdz9/c0PKXJOtWiu1e3sUatuc6KHgoBQCgFAKAUAoBQCgFAKAUBbOU+UjNiWYFYuoXoZP6L6+P41rcZjlT+iGvl+Td8nclOrapVyjw4/gu3FeICFeyhCGcxsYYCwXXoHQeg8vTw6jTQhtvalpfNnTSkoLZjrbJEDwK7jdXC4eLBa+nuFwWk0bxaT8kqMZB7qqABnORYqxaavr/ABS8/mrIacotPh/Jvy+aEzyzZqkeYnf4O4BiikUgxDfIUnvaDsQp6e44EFaTb+pZ73xJqUbK603dRM1CSigFAKAUAoBQCgIe84TIJWntpFidwBIroWjkwMBiAykOBtqB3GxzgYmjUTjszV1u6iKUHfag7MrF1qDSqHllXtB8Pu4hhhpB0wwqDlUXI1aclQx6knFqNrJ2S/1T8327r6ldvN6v/ZryRYLHinYIDcTxtCxUQXJYAyh84DjpqAHyhsRvtvVeVPbf0J33rgTRnsr62rbnxMHMfKUdxmSPEcp3z81/rY8fUfjU+Gx0qX0yzXkUMdyVTxF5wyl9n2+5zriXDJYG0SoVPgfA+oPQ1vKVaFVXgzl6+Gq0JbNRWNSpSuKAUAoBQCgFAKAUAoDPZWckrBI1LsfAfx8h6msJ1IwW1J2RLSozqy2YK7L/AMuclLHiS4w79QnzF9/0j+Hv61pcTyjKf008lx3nTYHkeNO062b4bl7ktxzjfZN2EWlrpoi8Ub5CvpPTV01YBwM+Hh1qnSpbS2pdG+ZtalXZ+mPStkVTjXFobmOCeZWgdHxrzsAxCt2b4GmSNwjlHAbuMMEGrdOnKnKUY5p/NODWV1lmVqlSM0pSy+ceK6yw2vL/AGrCW6TEqnTJobEV0I945JEHXB3AO4II3GKrSrbK2YPLdxXEnVFSd5LPz4FkqsWBQCgFAKAUAoBQCgFARk3CcTCeFuyckdqMZSZR9Jdu+B0cbjocjapVU+nZkr8Or5wI3T+rajlx6/nEh3sLl5jc9lGVj1RRWkmB8WdmkDDKq7YOAQRowNsmplOCjsX1zb6+HYvMi2JuW1bTRfPlhb344fbETDvkySR20Z1GOMd7SCcAIo3LHCjOB4Cjhz8/p6rt73+Qp81D6uvIsDrHNGokQFXUHQ4GdxnGPMelQKUqcrxenAlnCFWNpq6e5lU4tyChy1u+g/QfJX7D1H25rY0eVJLKor9aNJieQ4Szou3U9PHXzKlxDl+5h+XE2PpL3l+8dPtrZ08VSqdGRpa2AxFHpRfas/IjKsFIUAoBQCgFAb1hwaeb/hxMw+ljC/8AccCoamIpU+lItUcHXrdCLfziWzhXIHRrh/1E/ix/gPtrW1uVN1Nd79jdYfkLfWl3L3LSwt7KEsFCIMDCglmYkBQPF2JIA99a1yqV55u7+eBu4UqWHhaCsvniQ3GuMXDp2UcctpO3ehL9kyylO8YshmVHKg7Nj9tS06UE9ptSW/XLr3GNSpNqyTT3aZkTeXnws2hlBR3ZkSeMHTqI1Kw8Y5UljQGNvNgCwzU0Y83tbOnB/M009V9iJy23Ha14/NGmtH9y0cK4ScmWZQskiATxLgwu6nAkwRs2B9xGckCqs6n8Y6LR7+wsQg9Za7+BNVATCgFAKAUAoBQCgFAKAUAoAaApvMHK5ELtHJO88pWOV8g9rHJIFYMuNKoqsxGkDAHvq7SxH1JNJJZrqaXr1lSpQtG6bu9ev51Hjih7e4eRoDPbWwMWEbDrKdLSSINtWkaVyGDAhsZpD6IJKVpSz7ty7xP6pNtXisu8zWfEriKya5BDRKWkjWckyNb6QUGtSe+TnGQxwVB3ya8lCEquxv6uO/I9jOcae1u6+HaS0XHwuhbiN7d5HCIrFWDuwJAUqT5Y7wHhULo3u4O9iVVbW2la5tXnCreQ4kijYnzA1ff1pCvVh0ZMwqYWjU6cU+4ip+SLRuisn1XP8c1YjyjXWrv3FOfI+Flomux+9zUb2fW/hJL96f6al/6pV4L7+5B/0Kh/tL7ewX2fQeMkv3p/pp/1SrwX39x/0Kh/s/t7GzByNaL1Dv8AWc/y4qOXKVd6WXd7ksORsLHVN9r9rEpZ8Etoz3IowR44BYfacmq88TVn0pMuU8Hh6fRgjHBx+GRwkQkl3wXSNjGuDg5kICbeQJNYujJK8su/Pw1JVVi3aOfziY+Y7hw1vCjmMTTaGkXGoARu+lSdgzFQM+/G+KyoxVpSavZethVbvFLK7NHi3DCirFHNI8pkWWCOZiw1QEMy6yNQDDbvE4J2rOnUu7tZWs7dfUYThZWTz1V+o9Xk0l32MYt5YtEySSPKAAnZMG0oQTrZsacjbBO/gUVGld7SeTSt1iTdSytbNa9RO2tikbSMgwZH1vucFsAEgdASAM461XlNyST3Eyile282axMhQCgFAKAUAoBQCgFAKAUAoBQCgNa+sxJFJFkoJFZSyYDDWCCRt1361lGWzJS4GMo3TRo8V4UXSCBAoiWRDIP+XENSqo8cusY92akp1LOUnrZ27X8ZhOF0orT2ITnMEy9q2RHaxxyaiDp1NdRkkHxKpE2fr1Phso2Wsrr7P1ZDXTcr7lbzXojQuZWaea9kyGisZJEQ/m1kyIh6OQkjN45cD5tSRSUFTW+S77a+a8DBtuTqPdF/j18SU5c4boMQaC6iZUGX7cmJiqjOpRKevkVqGtO6dmn3Z+XqSUoWaumu/Lz9CMsePXC2MnaSEyvB29vLgZKuwBXyLIxX7HX1qWVGHOqyyvZr5xMI1Z807vO1186iY4taSi6gQXVwEmeTKgxgLpjLgL8XkAY8STUNOUXCT2Vlbj2cSScZKa+p534exv8AM8jxWMpRm1JH/wAT54UYDPn6QXU2fMVHQSlVV+JJVbjTdiK41wq3toY7i2RUlWSPQ6/Km7SRVKOesmsE9c77+FTU6k6knCburPuy+1iKdOEIqUFnl3+574LYP8IuIe3lRIp+0SJNAUpP8Z3jpLEa+0GAQO7XlSa2Iysrta9mXlY9pxe0430enbn53LBxThyTxmOTOMghlOGVlOVZT4MDvmq8JuDuiecFNWZrWHBgj9rJLJPIFKq0mjuKcZChFVQTgZOMnFZTq3Wykkur8mMadndu7JSoiQUAoBQCgFAKAUAoBQCgFAKAUAoBQCgFAKA+EZoDVu+GxSLIroCJVCyeBYDoCRvtk/fWcakotNPQxlCMk01qYLLg6xNqWWcjGNDyu67/AFyT+NeyquSzS8LeRjGmo6N+Jp3fKsL20NsWcCHTocEa+5tg7YIYbEYqSOIkpufExdCLio8CTu7BZJIZCSDC5ZQMYJaNkIPphifsFRRm4prj/ZnKCbT4G0wzsdx5VgZkXacuW0bK6RAFTlAWYqhP92pJVP1QKllXqSVm/nqRxowi7pErURIKAUAoBQCgFAKAUAoBQCgFAKAUAoBQCgFAKAUAoBQCgFAKAUAoBQCgFAKAUAoBQCgFAKAUAoBQ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AAAQABAAD/2wCEAAkGBxMTEhUSExQWFRUXFR8ZFxQXGRggGBcYFhYcHBwaGB0gHyggGRsmHBwXITEhJiktLi4uGiA2ODgsNygtLisBCgoKDg0OGxAQGzAlICYsLzcvMCwsLDI0LDIsLywsLDQ0LCwsLCwsLywsLCwsLCwsLCwvLCwsLCwsLCwsLCwsLP/AABEIAOEA4QMBEQACEQEDEQH/xAAcAAEAAgMBAQEAAAAAAAAAAAAABQYDBAcCAQj/xABIEAACAQMCAwUCCQkGBQUBAAABAgMABBESIQUGMRMiQVFhB3EUIzJCUnKBkaE0Q2KCsbLBwtEkU3Oz0vAzY3SS4RU2g6K0Jv/EABoBAQACAwEAAAAAAAAAAAAAAAADBAIFBgH/xAA6EQACAQIDAwsDBAIBBAMAAAAAAQIDEQQhMRJBUQUTMmFxgZGxwdHwIqHhFDNC8TRSQxUkcpIjRIL/2gAMAwEAAhEDEQA/AO40AoBQCgFAKAUAoBQCgFAfM0BESc0WYYr26MwzlUy7bddlBO1TLD1LXsRc9Tva5t2nFYpJZIUbMkQUuuCMBxleo328ulYSpyjFSejMo1Iyk4rVGGHmC3ZJpBIAkMhjkYggK64yBnruQNuvhWTozTStm1dHiqwabvoeuH8bgmYojHWBq0OjoxX6QVwCV9RtXk6U4K79/IQqxk7L28zbS7jLFA6lx1UMNQ946isNlpXsZ7SvYzV4eigFAKAUAoBQCgFAKAUAoBQCgFAKAUAoBQCgPMj4BJ8BnYZO3kB1oswQUvHXkkijthGRNB2yTSFtOkEAgIBlmGpSQSvWrCoqKbnudrIgdVtpR3q92bXB+JO7ywTKqzRaSdGdDo+dLrncbhgQehXqawqQSSlHRmcJttxlqircRvWS+nuo45XaF0jfQpKNbiJWkBPTWrOWAG/dx86rcIp0owbWefffL2K0pNVHJXy8rE9ezKbqxlQgrIsqKw6MHjWQf5earxT5ucXut529SaTW3CS339/Qhb9pILm6u442dhL2ekA95ZbWLT78TKgz4BmqeOzOEYN7vJv0IXeM5TS3+i9TXi4cbfZlZooL2J5DpJ1KLJV7XHzgJSGOOmCfCsnPb01cXb/208DxQ2NdE15LPxJXifF4ZZ4JIGEq2/aTTSRd4LH2LLoyNizMVIXr3c+FQwpSjCSlleyV+N/mZLKpGUk452u3bsNO2sBF8FR1R42mVoLuLAm1EmQCUEHUHAKsyncE5A61m5uW01rbNPThl2bjBR2dlPS+TWvH77zW/wDWJCk08c1yJnkcwQ9m7QyqDpjVcoVw2ASVYEaiTWfNK6i0rWzd81x3+Zjzjs5Ju98ssurcXDhvEjLLOmkBYmVNQOcyFNTjHkuVGfPPlVKdPZinxLUJ7Ta4GxY8QjlVXjYFWzpO41aTgkA7kZ8fd51jKEouzMozUldG1WJkKAUAoBQCgFAKAUAoBQCgFAKAUAoCD47xqSCaJVh7VGR3fSfjAIygOhfnnv509SAcb7GelSjOLbdnl97kNSo4ySSvqQgBN4J7W4wt1HrjJJaF5Ihh43XO2UwQRhgVf1FT6U9mcei8+Oej+ZaEOtTag9dOGXzzMfD7O6DELblHt7jtIlZvi2iuFYSxpIAcqGJYbZA0jGRXs5U7Zyums+N1o7fbxPIxnfo5p5d+uZZuFcPkEslxMUMjqqaUzoRELEAE7scsxJwPDYVVqTi4qEdEWIQd3KWrNyC2jiDkd0O5dySd2bqTk7eG3TasHJysZpKNyLm5m4fAApuIFC7BEZTp9Aq5xUqw9aeeyyN1qUcro0JPaNw4fnyfdHL/AKakWBr8PuiP9bR4/ZnxfaRw4/nmHvjk/wBNe/oK/D7ofraPE3LXnTh7/JuYh9bKfvAVhLC1lrFmccTRekjYsOF2RPaQJDnBw8WnbUMEqV2UnzFYTqVVlJvvMowpvOKXcSNnaLFEkUYwqIFQHyUYGTUcpOUnJ7zOMVFWRU7/AJa7K07isbxyA08JdWMsz953Kkao1LMcNtgVbjX2qmfR4PgvXsK0qKjDLpcVxZqRWYlcyC3M9pAvwaERviVOyIDyxjbJLDTkMGwm2dVZuTirbVpPN30d9F8VszFRu72vFZLj2k4OJPA4t41luyq9pIWZBJHGxwi9AHc97AJyQp3O2YNhTW07R3LrZNtuL2Vdk1w++SZBJGcqcjcEEEHBVgd1YEEEGoJwcHZksZKSujZrEyFAKAUAoBQCgFAKAUAoBQGpf36xrIchnSJpOzBGoqoO+OuCRjNZxg5NcLmMpJJkVwxZBGt5LcySAxdo8SLH2WCmrEY069vA6snxqWey5c3GNs7Xzv7fYihe225Xy7j1xvhoujauAWjDlnwxXMTxN1wQSC3Z5Xx8aUp83tLf63/s9qQ29l7vSxt23ALeN9aRqu4YKPkK6qVDqvyVbSSCQMkVhKtOSs2ZKlBO6RF8wc92drlS/aSD83HgkH9I/JX3E59Klo4OrUztZdZFVxVOnq7vqOe8Z9qN3LkQhIF8x3n+87fctbKnydTj0szX1MfOXRyKff8AEppjmaV5D+mxP3A7CrkKcIdFWKc6k59JmpWZgKAUAoD3DKyHUjFW81JB+8V40nkz1SazRZuE8/38GB2var9GUav/ALbN+NVamCoz3W7CzTxlWG+/aXzgPtRt5cLcKYG+l8qP7wMr9ox61r6vJ045wzNhSx8JZSyLRFwu3kdbmFtJJDGSFgFlHk4GVkB6ZIz5EVVdScVsS++72LKhFvaj9t5C8W4MYIHmR3N68gxNHtrklcKispypiUaRhs4AyN6np1VOSi19KWj6vUhnT2Y7S6XFdfoa9teiGRViMrxRyuqqpBkvLt8mQk7Ds0y2TsufqivXDaWdk2u6K3d7+anilsvK9r/+z9kWXh/Fi0nYyxNDLp1qpKsrqCASjKcEgkZBwRkeFVp07R2ou6LEal3stWZKVESCgFAKAUAoBQCgFAKAjOL8dhtmjWXXmQkLpR23UZwdIO+PD0PlUtOjKom47usjnVjC195ULniCNKqrcxs4cm1uSRqRm621yux0N0BIHh84DNyMGo3cct69V8+xWc03ZSz3P0ZMcM4C7wBO0mt4XzrtDoym5DRpJjUIic4x4HYioZ1kpXsm+PrbiSQptxtmlw/PAkOYOYraxjBlbBx3Il+W2NsKPAepwKjo0J1n9PiZ1a0KS+o5DzPz9dXeUU9jEfzaHcj9Nup9wwK3FDBU6ebzZqK2MnUyWSKnVwqCgFAKAUAoBQCgFAKAleA8w3Fm2qCQgE95DujfWX+I3qKrQhVVpImpV50n9LOwcoc+QXmI3xFP/dk91/qHx+qd/f1rS4jBzpZrNG3oYuNXJ5MkL7hxhlgmghDpFG8RgTSpCyFDqjyQuQUwQSMg9dsGOM1OMozerTv2cSSUNlqUVpuN+zj7UpPLCYpEDqiswJCOVznSSuTpXzxjrUcns3jF3RJFbVpNWZ9XjNuZvg4lQy4J7MHJGnrnHQ48DvTmp7O3bIc5Da2b5m/UZmKAUAoBQCgFAKAxyscEKQH0nTn9pHUjOK9XWeMoq8YmmQW9zAtyx1a1tyVnheE4LFWOBhsFXDgnbAq/zUYvbg7dujv8zVinzkpLZkr9mqt8yzLFweyMsKG6jSVlOY3kjxIVGCrOrL8XJ4EDxGds4FapLZk9h242fy6J4R2o/Wr93zMg+eufUtMwwYe48T82L63m36P3+RnwuDdX6pZLzIMTi1T+mOb8jjV7eSTO0krl3Y5LMdz/AEHp4Vu4xUVaKyNNKbk7yZgrIxFAKAUAoBQCgFAKAUAoBQH0HxoDqPIXtDOVtrxvRJz+CyH+b7/OtTi8D/On4extcLjL/RU8ToPFuELcAK8koTBBSNyobPixXvHHlnG+4Na6nUcNEr9ZfnTU9WVLgMyW5LsO0YFrezhiQK8iRv35NI2UswAZzhcIDtnFXKqc8llvk29L6L2XWVqbUM9dyS+eLLRwbiUjs0NwixzKA+EJKNGx2KkgZIPdb1GehFVakIpbUHdFinNt2ksyWqElFAKAUAoBQCgKTa30vwh4ypjvpnxlxlIbWM5BiPyZBjwG5dtwAu16UI7CesF92+PD2KcZPaa/k/svn3Jfg6K91cXEW0bAROcDEskRxrQ9cLlkPmQMfJ3hqNqnGEtdexP5clppObnHTTtt8sQHtH53+DA21ufjyO+4/NA/zkdPLr5VYweE5z656eZBi8Vzf0x18jjTMSSScknJJ6knxNbs0rdz5QCgFAKAUAoBQCgFAKAUAoBQCgFAdP8AZlzsQVs7ltjtDIfDyjY/sP2eVarG4T/kh3+5tMHiv+OfcXm94fJHcG6t0R2dAksbtpJC7qyPg6SMnK9DsdiN6EZxlDYm7W0L0oNS2495XJuOyrI8qKtxctiBEjJ+Dw757PtCAZZSd20jYLvpAzVlUYuKi3aOuer67blw9SB1ZJ3Su9Ope7L7GTgasA43A6Z8ceda9l1HqgFAKAUAoCu8yFGntopzi3fXnJIR5hp7NHPkQZCFOxIHpVmjdQk49LLw3+hBVttRUtPXceeM2Uck1vakKYzG5CDZ4uzC6ZY3HeTGdP2j1pTk4xlPffxvu9ROKclHd5dZNpahIuyhxGFTSm2QmBgbeOKgcry2pZkuzZWicK5y5UurRzJKe1R2z24zuzH5/irH7vI1v8NiadRWjk+Bo8Rh6lN7TzXErNWiqKAUB1n2WcEtprNnmgikYTMNTopOAq7ZI6da0+Oq1I1bRbWRt8FThKneSWpKcFXg98zxQ28RIXJ+K0HGcZDYBHh03qKr+po2lKT8SWn+nq3UUvA5+nK8f/q/wDUez7Tr87R2faYz547uftrY/qH+m53fb1sa/wDTx/Uc3u+Mv3GzwaydIZreMMUDD4nV3ckZLYJO4PrtWvpfqqycoyfiX6jw9J7MkvAr/tW5Xt4I47iBBHmTQyLspypIIHQEaSNvOrGAxE5ycJO5Xx1CEYqUVYlOWOXbG34ct3cxrIWjEjs66sBuiqvh1A99RV69adbm4O2diajRpQpbclc3rPg3C+I27m3hRACV1rHodXwCD03G426VHKriKE1tv73M406FeD2UUb2actxXVzIJxqSFc6N8MxbAz+iMHbx2q/ja8qcFs7yjg6EZze1uLyr8HN18C+Dxdtq047AYyFzjVjyqhbE83zm07dpe/wC329iyv2FB9pnL8VpcqIRpSRNWjwUg4IHp0P31scFXlVh9WqNfjaMac/p0ZUKuFMUBtcN4dLcSCKFC7noo/aT0A9TWM5xgtqTsjOFOU3aKOmcG9ky6QbqZi30IsAD9Ygk/YBWqqcpO/wBC8TZ0+Tl/N+B0m3h0oqZZsLjU27HAx3j4mtY3d3NilZWKnxe0kgnVo2GCvZ21vDBl0GBr0kt2UeTjLsMYAHvuU5RnGz7238b7CrOMoyuu5JfEe+WbuRZmjluJLmV/lRoA0VtpBPfcKqhz0wAPDbbNeV4pxvGNl933fO09otqVpO78i3VTLQoBQCgNTi92YYJZguoxxs4XzKqTj8Kzpx2pqPFmM5bMW+BX7ngLyW/aG6eR2TW3aaWtpNtWkxEaRH5YwQMHJNWI1lGdtmy6tV38SB0m432s/t4cCS5Xs4FgjmhhWIzRoxAG+6ghSeuBnpUVeU3Jxk72ZJRjFRUoq1yZqElMdxAsisjqGVhhlIyCD4EV6m07o8aTVmcR5/5KazbtYstbsdvExE/NbzHk32Hfc73CYtVVsy6XmaXFYV0ntR08im1dKQoDtHsf/IH/AMZ/3ErR8o/vLsN1gP2u8rXsW/Kpv8H+datcpftrtK3J3TfYbSf+5f1j/wDjrF/4Pz/Yz/8AufOBoe2f8ti/6Zf8ySpOTf2n2+iIuUf3V2erLR7ZfyGP/qF/y5Kq8m/uvs9UWeUP2l2+jJTh3DBc8HhgZ9Ae2Qa8Z04VTnH2VDOpzeJcktGyeMNugo9Rs8k8urZQtGsva6pC5bAA+SBjAJ8vOscTXdaV2rHuHoqlGydyl+x78pvPcP32q7yj0IFTA9OZY05KjHEvhvwjvay/Y6RnJTHXVnHj0qs8W+Y5vZ7yx+mXPc5fuKn7a/yi3/wj+/VvkzoS7Spyj0onOa2ZrTa4ZYSTypDEup3OAP2k+QAySfIVjOahFylojOEHOSijvvKPLEVjFoTvSNvJLjdj/BR4D+Oa57EYiVaV3puRvqFCNKNlqTtVycUBpcYs+1iZNzkZ0h2TURuFZl3CnofQ1nTlsyT9LmE47Ubfgp9/wuQ9natMsK41yRW3xcMECncu3ynZiNIJKj5Rx3auxqRzmlfrebb/ABr6lWUJZQbt2ZJIufDr+KZNcTh0yRqGcEjrg/OHqKozhKDtJFuMlJXRtViZCgFAfCKAgDytB/ww8qxNkm2EpERGdwF6hN91BA36b1Y/UT1sr8bZkHMR0u7cLk+qgDA2A6Cq5OfaAUBiubdZEaN1DIwwynoQfA17GTi7o8aTVmcH575Uaxm7uTA5+Lfy/Qb9IfiPtx0GFxKrRz1WposVh3SlloVirRVO0ex/8gf/ABn/AHErR8o/vLsN1gP2u8rXsW/Kpv8AB/nWrXKX7a7Styd032GS4ukj5jLuQq9oBk9AXtgoz9pFeKLlgrL5mZOSjjLv5kWXnnkV76dJlmWMLGEIKknZmbIwf0unpVbC4xUYOLV8yxicI609q9sjT9tF0gtoYsjWZgwXx0qjAn3ZYCs+TYvnHLdYj5Ra2Eus2eI/+3x/0kf8tYQ/zP8A9Mkl/i9xh9i35HL/ANQf8tKy5S/cXZ6sx5O/bfb7EX7Hvym89w/fapeUehAjwPTmaMI//ov/AJz/AJJqR/4Xd6mC/wAsy+2v8ot/8I/v1jyZ0Jdo5R6UTnNbM1p2n2WcsfB4fhMi/HTDbPVIzuB6FtifsHhWjx2I25bC0XmbrBUNiO09WXuqBeFAYby6WJGkc4VRkn/fjWUIOclGOrMKtSNODnLRFe5S5kNzJMrbYOqNfJOmPUg4P61XsZhFRjFrv7TWcncoPEznGXauz55mlx7g6rcmTs0cysmJLqX4hX+QiJEN5H2yAcfK2PWsKVVuFr2tfRZ+O4t1Kdp3trxeXgSHAuJKJWikuHldmKD4rRAHiB1JEcbsN8gsT3fQ1HVpvZ2lGy7bvPj/AESU5ras3fuyy4FkqsTigFAVvjV6I5C6cQhiPQwzdmY8jywVdT+sfdVmnDaVnBvrV/yivUlZ3U0up2/sctSvcSvdOYWAQQxmFiydSzkEqCM5jGN/kdTSslCKgr8Xf7eopNzk5u3DL7+hYlcHOCDg4OPA+VV2mtSdNPQ9V4eigFAaPGuFR3ULwSjKsOvip8GXyIO9SU6kqclKJhUpqcXFn575h4LJaTtBJ1G6t4Op6MPf+BBFdFRqxqw2kc/WpOlLZZgteKTxrpjmljXOdKSOoyfHAOM1lKnCTu0n3GMak4qyZjtL2SIkxSPGSMEozKSPIkEZFeyhGXSVzyM5R6LseLidnYu7M7HqzEljtjcnc7V6kkrI8cnJ3Ztx8bulAVbicAdAJZAB7hnasHRpvWK8EZqtUX8n4mrcXDyNqdmdj1ZiST9p3rNRUVZIwlJyd2zM3FJynZGaUx4x2faPowOg05xj0rHm4X2rK/YZc5O1ruwtOJzxArFNLGCckI7KCfMgEb9KSpwlnJJ9wjUnHKLsebW/ljJMcskZb5RR2Un34O9eyhGWquIzlHRnkXknadr2j9pnPaam15xjOrOc49abEbbNsjzblfavmfbu9llIMsjyEDALszEDyGScUjCMeirCU5S6TuT/ALPeX/hl2oYZij78nkQD3V/WP4Bqr4yvzVPLV6FjCUecnnojvtc8b4UAoDmXO/MPbv2MZ+KQ7kfPYePuHh9/lW/wGF5qO3LV/Y5LlbH89Lm4P6V92RPLN92NzE+dtWlvqtsfuzn7Ks4qnzlKUSngK3M4iMuvPvOmcdt31QTxp2phckxgqGZXQqShYgaxkHcjbI8a52lJWcW7XO0qJ3Ukr2IhLN4rcTz/ABaRXEt08QAaQKWdlXIOkYDEtjPkKmclKezHNtJX8CLZcY7UtzbLcDVMtCgPEsgVSx2ABJPoBk16ld2Ddjn3EYrQ6jaXNv35FeS2kZFLkSB27Nm70bNjBByu52HWthB1P+SLyWTXhnx8yjJQ/hJa6fNC9wXYMIlKlAU1lWxlRjODgkfcaouH1bKLe2lHaZx+DisqSmZHKuzFjjocnOCOhHvrqJUISgoSV0cLDFVYVXUg7Ns6TytzMl0NLYWYDdfBvVf6eFaHF4OVF3WcTquT+UY4lbLylw49hYKpGzFAKArHP3K4vYO6B20eTG3n5ofQ/gcVawmI5meej1K2Koc7Dr3HBHQgkEEEHBB6gjqCPA10KdzQtWyZ5oeCgFAKAUAoBQCgFAd59m3A/g1mpYYkl+MfzGR3V+xcbeZNc/ja3OVXbRG+wlLm6a4stdVC0KApXPXMmgG2iPeI+MYfNB+aPU+PkPftteT8JtPnJ6bjQ8r8obC5mm89/V1HPq3Zy4oDsvC52mtUdW0s8Q7+AdLacZwdjg+Brla0FTqtcGd9hqjq0Iy3tEDxCytNLLecQd8ggq86RruMfIj0A+45qaE6l704fa/3dzGUYaTn97eVie5dk1WsJ7RZCI1BkQ5VmUaSQfLINV6ytUeVsyak7wWdyRqMkNfiErpG7Rx9o4GVj1BdR8tR2FZQSckpOyMZNpXSuU2QvNvxGG5x/cRQ5hH1mjZ5JPtIB+jV1Wh+y12t5/eyXzMqZyzqp9iWX2u38yLFzIwispQoCqItCgbAAjSAB4dahwqc68b8fye4+ShhZ9lvHI5DXTnCnuCZkYOhKspyCOoNYyipKz0M4TlCSlF2aOs8rcdF1Fk4Ei7Ovr4MPQ/1rm8XhnQnbc9DtOT8asTTv/Ja/Osmqql8UAoDkvtZ5W0N8NiXuscTAfNboH9x6H1x51uOT8Rdc3LuNVjsPZ85HvOa1szWCgFAKAUAoBQCgLL7P+X/AIZdqrDMUffk8iAdl/WO3uDVVxdfmqeWr0LWEo87PPRHf6543woCs84cyi3Xs4yDMw/7AfE+vkPt99/BYN1XtS6PmanlPlFYeOxDpP7fNxzBmJJJOSTkk9ST510CVskcg227s+V6eCgOpez+bVZqPouy/jq/mrneUY2rt8bHZcjz2sKlwb9/U0brs1niNrZORDI/alIQilSrKdDNpEja9J2J6GvFtOD5yeqVs7+9siy7KS2I6a5W9ic5ZgdITrQxlpZHCEglVklZwDjIzhvCoK7Tlk75L7KxNRTUc+L+7JaoSUh+bJ2S2YhigLoryL1SNpFV2B8MKTv4dfCpsOk5+PjbIirNqHgRHGeE21tCJ7f4uYMvZsrsTMxYAI2Se1DZxvnrnwzU1OpOpLZnmt/V7WIp04U47Ucn5+5v8+N/YpPUr/mLXvJ/+RHv8ityu/8AtJd3mjlNdGcYKA3OEcSe3lWVOo6jwZT1B9KirUY1YOMixhsTPD1FUj/Z1zg/FI7mMSRn3r4qfI1zVajKjLZkdthsTDEU1OH9G9UJYFAY7iBXVkcBlYEMp6EEYINeptO6PGk1ZnBeeeVXsZtsmBzmN/L9Bv0h+I388dBhcSq0etamixWHdKWWhWatFUUAoBQCgFAe4YmZgigszEBVHUknAA9c142krs9SbdkfoHkjl0WVssZwZG70rDxYjoPQDYfafGudxNd1p33bjoMPRVKFt+8sFVycrXNfNK24MceGmI+xM+LevkP9m/g8E6r2pdHzNVyjylHDrYhnLy+cDmM0rOxZiWYnJJ6kmugjFRVkchOcpycpO7Z4r0xFAKA6P7NG/s8g/wCcfxRa0XKn7q7PVnV8hfsS/wDL0RrcbkVbsLavcdoQ5nS2OrEh0FDIr5iTPfznHWoqSbp/WlbK1+G/TMv1Mqn0N772/ORZuAG57P8AtWjXqOnR9DbGvw19c6dulVqvN7X0aFilt2+skqiJDR43OUhYgoCSqjtAxTLuFwwXffOPt32qSmry9jCo7RK/YcsSxSCRI7CNgflJA+oA9dJ7Tu7eQqxLERlGzcn3/ggjQcXdKPh+Td58H9ik9Cv74r3k/wDfXf5Fblf/ABJd3mjlVdGcYKAUBv8ABuLSW0naRn6ynow8j/XwqGvQhWjsyLWFxdTDT2od64nVOBcciuk1IcMPlIflL/Uetc7iMNOjK0tOJ2OExtPExvDXeuBJ1XLYoDT4tw2K4iaGZdSMNx4g+BB8CPOs6dSVOW1HUxnCM47MjhPOHKctjJg5eFj3JQNj+i30W/b4em/w+JjWXXwNFiMNKk+ortWSsKAUAoBQHXvZhyYYgLy4XEhHxSHqikfKPkxHh4D1O2mx2K2v/jhpvNvgsNs/XLXcdFJxua1psSk8z86BcxWxyehl8B9TzPr099bbC8nN/VV8Pc0GP5YUbwoZvj7e5QXYkkkkknJJ6knxNblK2SOZbbd2fK9PBQCgFAdH9mY/s8h/5v8AItaLlT91dnqzq+Qv2Jf+XoiWuLi8V2EdtAyZ2PbsrH1I7IgH7TVJKk1nJ37PybZuonkl4/gx8sXMrtdGUaWFwF0By6oBBFspwNiST0G5NZV4xSjs8PVmNGUm5bXH0RO1XJyL5ms2mtpI0BLkArggHKsGGCeh261LRkozTZHVi5QaREcU4bZwAGea5dm+RH8IuGeQ+SIr5b7BjzqanUqT6KXgvOxFOFOHSb8WSXNMeuym2I+L1YPUacNv67V5hHs149v4I+UI7eFmuryzORV0xwwoBQCgMtrcvGwdGKsOhHX/AH6VjOEZrZkrokp1J05bUHZl84Dz0rYS5Glv7wDun6w6r+z3VpsRya1nSz6jpMHy1GX018nx3fj5oXKGVXAZSGU9CCCD7jWrlFxdmbyMoyV4u6PdeGRhvLVJUaORQ6MMFWGQRWUZOLujyUVJWZyrmn2XupMlmda9exY98fVY7MPQ7++ttQ5QTyqeJq6+Aazp+Bzy7tXiYpIjIw+awIP3GtlGSkrxdzXShKLs0Ya9MTYsbKSZxHEjSOfmqCT/AOB6msZTjBXk7GUYSk7RR1jkf2dCErPd4aUbrF1VD4Fj0Zh9w9djWoxWOc/pp6ceJtsNglD6p6lq4xzPb2+Qza3+gm5+3wX7ar0cHVq5pWXFnuJ5SoUMm7vgvmRz/j3NE1z3SdEf92p6/WPzv2elbrD4KnRz1fE5rGcp1sRlpHgvXiQdXDWigFAKAUAoDqHs9h02YP0nZvuOn+Wue5Slevbgl7nYcjQ2cKnxb9vQjri8lZnlgfiDRaj8Yi2zR9Tns0cdo6DwwDnG2a8UYpKMlG/Xf7tZFpyecouVu7+yy8vgGEOJe3EnfEuhVLAgYyFAGcADcZ29KrVela1rbixS6N73vvJKoiQ8yqSCAcEjY+R869QZRrjgUtqyTtPau6SazPOXjkfuMpVpCzgLhzsAAMDaryrRqJxSea0Wf2yKTpSg1Jta6vL75lp4ddrd22rKEOrKdDalzkqQGwNQ674qrKLpVOwsZVabT3o47LGVJU9QSD7wcV1SaaujgJRcZOL3HmvTEUAoBQCgNvh3FJoDmKRk8wOh94OxqKrRp1VaauWKGKq0HenK3zgWzh3tBYbTRBv0kOD/ANp2/EVrqnJa/hLxNzR5eayqx717FgtOcbR/zmg+Tgj8en41RngK8d1+w2dPlbCz/lbt+WJSDicD/Iljb3Op/jVeVGpHWL8C5DEUp9GSfej1dWsUq6ZESRfJgrD8axjKUXlkSNRks8yLPJtgTn4LF/27fd0qX9VW/wBmR/p6X+qJWysYoV0xRpGvkigD8KilOUneTuSRjGKslYxcS4Ysww7SAeSOyg+/HWs6VZ080l3oirYeNZWk33Nor9xy7w2H/iFQfJpSD92QauxxeLqdH7I1s8ByfS6dl2y/Jo3ScHI06tJ+knakj8CD9tTQePTv52K1WPJTVr27Nr8opN0iq7BG1qCdLYI1DwODuK20G3FNqzOfqRjGbUXdbmYqyIxQCgFAKA7BwiNYLNBIdKpFqc+WRqY/ia5evJ1Kza3s7vCQVLDxi8rLPzZDcA4pKkKwQwrdLGoSOaGaHQyqML2gLakbGM4DeOPKpKtOLk5SezfVNP4z2lOSjspXtvTRP8AsWhgSNyC+WZyudOuRy7Bc/NBYgelV6s1Oba+WJqUXGNmSFRkgoCh8wfBUuTBHGe2Ya5pljeWZUck6IdmIZt99lQeuBV+lzjhtN5bldJd/zMpVdhT2Us97td93zItPAZPi9C2728aACNX0AkfVViR+tuc1VqrO7ldss09LJWRznnWy7K7k8n+MH63X/wCwat/gKm3RXVl87jj+VaPNYmXB5+P5uQVXDWigFAKAUAoBQH1VJOBuT0A6mjdj1Jt2RP8AC+TrmbBK9kvm+x+xev34qlVx9Gno7vq9zZ4fknEVc2tldfsXbgfKUFvhsdpIPnt0B/RXoPxPrWpr46pVy0XUdBhOS6ND6tZcX6InZplQFmYKo6kkAD3mqcYuTsjYSlGKvJ2RVeLc9wplYQZW+l0T7+p/3vWxo8m1JZzyX3NPieWqVPKmtp/Yp3EuaLqb5UhVfop3R/U/aa2lLBUaeiv2mjr8p4itrKy4LL8kPVooCh4KAUAoBQCgN7gVl21xFF4Mwz9Ubt+ANQ4ipzdKUi1g6PPV4w4v7bzrHHLuaKItBB275A7MMF28Tk9ceQ3rmaUYylaTsjuKkpRjeKuU4WcF3MouZRBMT3Y44DBKT5CVwXk/UIq7tTpx+hXXW7rwWS7yrsxnL6nZ9lvuzoAFa4vH2gFAKAUBUvaLw3XCJgO9Ed/qN1+44P31suTa2zU2Hv8AM0vLWH5yiqi1j5M5tW+OTFAKAUAoBQFi5ctbB8fCJHV/ot3UPuYb/eRVHEzxMf20rfc22BpYGf7smn15Lx/o6Dw2C1jHxIiA+kpXJ97dTWkqyrTf13OmoQw9Nf8AxWXZbzPV3x22j+XMg9Acn7hk0hhqs+jFntTGUKfSmvnYVnivP6jIt0LH6b7D7FG5+3FX6PJbedR9yNRiOXYrKjG/W/b+imcS4pNOdUrlvIfNHuHQVtaVCFJWgrGhr4qrXd6kr/OBp1KVxQCgFAKAUAoBQCgL17NeG/LuCP0E/ax/YPvrT8qVtKa7X6HSchYfpVn2L1L5WnOiPhFAfaAUAoBQFYtVmvU7WSUw25LaYojpdlViMyy9Vzj5KYx0JNWpbNJ7KV3xfovcrraqK7dl1erJm0uoLiNxGyyx5MbEHKnbcZ+dseozULU6ck3k9ST6KkWtVocm45wxreZoj0Byp+kp6H/fiDXTYesq1NTRw+Mwzw9V033dhoVMVRQCgFAKAUB8oen2h4KAUAoBQCgFAKAUAoBQGextGlkWNBlmOB/U+gG9YVJqEXKWiJaNKVWahHVnXkiFrbYRGcRRkhVGWcgZ2A6sx/bXMSk61W8nq/A7qlTjQoqEVovH+yD5a4tq7ONJVk0o013Ic913JxGAcFMNq2I2WMbb1NWp2u2rbo+/X7swpVL2Sd979vnAsPCb0zRLLpKB91B66CTpJ22JXBx4ZxVapHYk4liEtqNzcrAyFAKAUBX7vl+1MoDpKwlcsYg0pt9eCxZ0B0DPqMEnzNWI1qmzk1lvyv46kEqUNrPf229jPfccigYRCN2CxiRuyQFYoiSAx3G3dbZQTsdqxjRlNXvv372ZSqxi7W8Nxqc38FF1CJI8GRRqQj56nfT656j/AM1YwWI5mdpaPXqKHKeC/U0tqPSWnX1exy0iuiOOasKHgoBQCgFAKAUAoBQCgFAKAUAoBQCgFAdG5B4D2afCJB33HcB+ah8fef2e81ouUcTtvm46LXtOr5HwPNR56azenUvySN6WmuzbmV4kSFZAI20tKXdlJ1ddKaRsPFxnwqpG0Ke3a7btnu/v0NpK8p7N7ZeP9GHiPC4Li6eGWIA9iriWNmV2QsVaOQjGpTjocggnyr2FScKalF79PVHkoRnOzW7UsgGNhVYsH2gFAKAUBr8Rtu1ikjDFdaMuodV1KRkeozmsoS2ZJ8DGcdqLRWuH2czTRDsWt9Fq0ErjRoPyez7Hc6sHUwyBgMQdzirU5RUXne7uvW5XjGTksrZWfpYsvD7RYYo4UzpjQIueuFGBn12qrOTlJye8sRiopJFM555Z+Vcwj1kQfvj+P3+dbbAYz/in3e3sc/ytyde9eku1evv4lErcHNigFAKAUAoBQCgFAKAUAoBQCgFAKAtnJfLPbMJ5R8Up7qn84R/KPx++tbjsZza2Ia+X5N3yVydzr52ovpWnX+C38z8TMSxordmZZBGZyO5CCN2J6Bj8lQdtRGdhWooU9ptvO27j83nS1ZuKSWV9/D5uK8YWcudE91bxy4iuVk/tMbYxJ2WkBpIw2x38DswFWLpJZqLazVsnwvwfzIgtfOzaWj39duotvC+FJDqYF2d8a5JGLO2noCT0AycAYG586qTqOWW7qLUIKJv1GZigFAKAUAoDDJbgur5bKggAMQp1YzqXo3TbPTevVKyseNZ3Izi/FX1/BrYBrhhkk/IgQ/nJP5V6sfTJqWnTVtuenn2e5HObvsx18j1wW7kDyW05DyRKrCUDHaRuWCsR818qwIG22R1wFSMbKcdHu4MU5O7hLVfcrPN3KHWe3Xbq8Q/an+n7vKtng8f/AAqdz9/c0PKXJOtWiu1e3sUatuc6KHgoBQCgFAKAUAoBQCgFAKAUBbOU+UjNiWYFYuoXoZP6L6+P41rcZjlT+iGvl+Td8nclOrapVyjw4/gu3FeICFeyhCGcxsYYCwXXoHQeg8vTw6jTQhtvalpfNnTSkoLZjrbJEDwK7jdXC4eLBa+nuFwWk0bxaT8kqMZB7qqABnORYqxaavr/ABS8/mrIacotPh/Jvy+aEzyzZqkeYnf4O4BiikUgxDfIUnvaDsQp6e44EFaTb+pZ73xJqUbK603dRM1CSigFAKAUAoBQCgIe84TIJWntpFidwBIroWjkwMBiAykOBtqB3GxzgYmjUTjszV1u6iKUHfag7MrF1qDSqHllXtB8Pu4hhhpB0wwqDlUXI1aclQx6knFqNrJ2S/1T8327r6ldvN6v/ZryRYLHinYIDcTxtCxUQXJYAyh84DjpqAHyhsRvtvVeVPbf0J33rgTRnsr62rbnxMHMfKUdxmSPEcp3z81/rY8fUfjU+Gx0qX0yzXkUMdyVTxF5wyl9n2+5zriXDJYG0SoVPgfA+oPQ1vKVaFVXgzl6+Gq0JbNRWNSpSuKAUAoBQCgFAKAUAoDPZWckrBI1LsfAfx8h6msJ1IwW1J2RLSozqy2YK7L/AMuclLHiS4w79QnzF9/0j+Hv61pcTyjKf008lx3nTYHkeNO062b4bl7ktxzjfZN2EWlrpoi8Ub5CvpPTV01YBwM+Hh1qnSpbS2pdG+ZtalXZ+mPStkVTjXFobmOCeZWgdHxrzsAxCt2b4GmSNwjlHAbuMMEGrdOnKnKUY5p/NODWV1lmVqlSM0pSy+ceK6yw2vL/AGrCW6TEqnTJobEV0I945JEHXB3AO4II3GKrSrbK2YPLdxXEnVFSd5LPz4FkqsWBQCgFAKAUAoBQCgFARk3CcTCeFuyckdqMZSZR9Jdu+B0cbjocjapVU+nZkr8Or5wI3T+rajlx6/nEh3sLl5jc9lGVj1RRWkmB8WdmkDDKq7YOAQRowNsmplOCjsX1zb6+HYvMi2JuW1bTRfPlhb344fbETDvkySR20Z1GOMd7SCcAIo3LHCjOB4Cjhz8/p6rt73+Qp81D6uvIsDrHNGokQFXUHQ4GdxnGPMelQKUqcrxenAlnCFWNpq6e5lU4tyChy1u+g/QfJX7D1H25rY0eVJLKor9aNJieQ4Szou3U9PHXzKlxDl+5h+XE2PpL3l+8dPtrZ08VSqdGRpa2AxFHpRfas/IjKsFIUAoBQCgFAb1hwaeb/hxMw+ljC/8AccCoamIpU+lItUcHXrdCLfziWzhXIHRrh/1E/ix/gPtrW1uVN1Nd79jdYfkLfWl3L3LSwt7KEsFCIMDCglmYkBQPF2JIA99a1yqV55u7+eBu4UqWHhaCsvniQ3GuMXDp2UcctpO3ehL9kyylO8YshmVHKg7Nj9tS06UE9ptSW/XLr3GNSpNqyTT3aZkTeXnws2hlBR3ZkSeMHTqI1Kw8Y5UljQGNvNgCwzU0Y83tbOnB/M009V9iJy23Ha14/NGmtH9y0cK4ScmWZQskiATxLgwu6nAkwRs2B9xGckCqs6n8Y6LR7+wsQg9Za7+BNVATCgFAKAUAoBQCgFAKAUAoAaApvMHK5ELtHJO88pWOV8g9rHJIFYMuNKoqsxGkDAHvq7SxH1JNJJZrqaXr1lSpQtG6bu9ev51Hjih7e4eRoDPbWwMWEbDrKdLSSINtWkaVyGDAhsZpD6IJKVpSz7ty7xP6pNtXisu8zWfEriKya5BDRKWkjWckyNb6QUGtSe+TnGQxwVB3ya8lCEquxv6uO/I9jOcae1u6+HaS0XHwuhbiN7d5HCIrFWDuwJAUqT5Y7wHhULo3u4O9iVVbW2la5tXnCreQ4kijYnzA1ff1pCvVh0ZMwqYWjU6cU+4ip+SLRuisn1XP8c1YjyjXWrv3FOfI+Flomux+9zUb2fW/hJL96f6al/6pV4L7+5B/0Kh/tL7ewX2fQeMkv3p/pp/1SrwX39x/0Kh/s/t7GzByNaL1Dv8AWc/y4qOXKVd6WXd7ksORsLHVN9r9rEpZ8Etoz3IowR44BYfacmq88TVn0pMuU8Hh6fRgjHBx+GRwkQkl3wXSNjGuDg5kICbeQJNYujJK8su/Pw1JVVi3aOfziY+Y7hw1vCjmMTTaGkXGoARu+lSdgzFQM+/G+KyoxVpSavZethVbvFLK7NHi3DCirFHNI8pkWWCOZiw1QEMy6yNQDDbvE4J2rOnUu7tZWs7dfUYThZWTz1V+o9Xk0l32MYt5YtEySSPKAAnZMG0oQTrZsacjbBO/gUVGld7SeTSt1iTdSytbNa9RO2tikbSMgwZH1vucFsAEgdASAM461XlNyST3Eyile282axMhQCgFAKAUAoBQCgFAKAUAoBQCgNa+sxJFJFkoJFZSyYDDWCCRt1361lGWzJS4GMo3TRo8V4UXSCBAoiWRDIP+XENSqo8cusY92akp1LOUnrZ27X8ZhOF0orT2ITnMEy9q2RHaxxyaiDp1NdRkkHxKpE2fr1Phso2Wsrr7P1ZDXTcr7lbzXojQuZWaea9kyGisZJEQ/m1kyIh6OQkjN45cD5tSRSUFTW+S77a+a8DBtuTqPdF/j18SU5c4boMQaC6iZUGX7cmJiqjOpRKevkVqGtO6dmn3Z+XqSUoWaumu/Lz9CMsePXC2MnaSEyvB29vLgZKuwBXyLIxX7HX1qWVGHOqyyvZr5xMI1Z807vO1186iY4taSi6gQXVwEmeTKgxgLpjLgL8XkAY8STUNOUXCT2Vlbj2cSScZKa+p534exv8AM8jxWMpRm1JH/wAT54UYDPn6QXU2fMVHQSlVV+JJVbjTdiK41wq3toY7i2RUlWSPQ6/Km7SRVKOesmsE9c77+FTU6k6knCburPuy+1iKdOEIqUFnl3+574LYP8IuIe3lRIp+0SJNAUpP8Z3jpLEa+0GAQO7XlSa2Iysrta9mXlY9pxe0430enbn53LBxThyTxmOTOMghlOGVlOVZT4MDvmq8JuDuiecFNWZrWHBgj9rJLJPIFKq0mjuKcZChFVQTgZOMnFZTq3Wykkur8mMadndu7JSoiQUAoBQCgFAKAUAoBQCgFAKAUAoBQCgFAKA+EZoDVu+GxSLIroCJVCyeBYDoCRvtk/fWcakotNPQxlCMk01qYLLg6xNqWWcjGNDyu67/AFyT+NeyquSzS8LeRjGmo6N+Jp3fKsL20NsWcCHTocEa+5tg7YIYbEYqSOIkpufExdCLio8CTu7BZJIZCSDC5ZQMYJaNkIPphifsFRRm4prj/ZnKCbT4G0wzsdx5VgZkXacuW0bK6RAFTlAWYqhP92pJVP1QKllXqSVm/nqRxowi7pErURIKAUAoBQCgFAKAUAoBQCgFAKAUAoBQCgFAKAUAoBQCgFAKAUAoBQCgFAKAUAoBQCgFAKAUAoBQ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data:image/jpeg;base64,/9j/4AAQSkZJRgABAQAAAQABAAD/2wCEAAkGBxMTEhUSExQWFRUXFR8ZFxQXGRggGBcYFhYcHBwaGB0gHyggGRsmHBwXITEhJiktLi4uGiA2ODgsNygtLisBCgoKDg0OGxAQGzAlICYsLzcvMCwsLDI0LDIsLywsLDQ0LCwsLCwsLywsLCwsLCwsLCwvLCwsLCwsLCwsLCwsLP/AABEIAOEA4QMBEQACEQEDEQH/xAAcAAEAAgMBAQEAAAAAAAAAAAAABQYDBAcCAQj/xABIEAACAQMCAwUCCQkGBQUBAAABAgMABBESIQUGMRMiQVFhB3EUIzJCUnKBkaE0Q2KCsbLBwtEkU3Oz0vAzY3SS4RU2g6K0Jv/EABoBAQACAwEAAAAAAAAAAAAAAAADBAIFBgH/xAA6EQACAQIDAwsDBAIBBAMAAAAAAQIDEQQhMRJBUQUTMmFxgZGxwdHwIqHhFDNC8TRSQxUkcpIjRIL/2gAMAwEAAhEDEQA/AO40AoBQCgFAKAUAoBQCgFAfM0BESc0WYYr26MwzlUy7bddlBO1TLD1LXsRc9Tva5t2nFYpJZIUbMkQUuuCMBxleo328ulYSpyjFSejMo1Iyk4rVGGHmC3ZJpBIAkMhjkYggK64yBnruQNuvhWTozTStm1dHiqwabvoeuH8bgmYojHWBq0OjoxX6QVwCV9RtXk6U4K79/IQqxk7L28zbS7jLFA6lx1UMNQ946isNlpXsZ7SvYzV4eigFAKAUAoBQCgFAKAUAoBQCgFAKAUAoBQCgPMj4BJ8BnYZO3kB1oswQUvHXkkijthGRNB2yTSFtOkEAgIBlmGpSQSvWrCoqKbnudrIgdVtpR3q92bXB+JO7ywTKqzRaSdGdDo+dLrncbhgQehXqawqQSSlHRmcJttxlqircRvWS+nuo45XaF0jfQpKNbiJWkBPTWrOWAG/dx86rcIp0owbWefffL2K0pNVHJXy8rE9ezKbqxlQgrIsqKw6MHjWQf5earxT5ucXut529SaTW3CS339/Qhb9pILm6u442dhL2ekA95ZbWLT78TKgz4BmqeOzOEYN7vJv0IXeM5TS3+i9TXi4cbfZlZooL2J5DpJ1KLJV7XHzgJSGOOmCfCsnPb01cXb/208DxQ2NdE15LPxJXifF4ZZ4JIGEq2/aTTSRd4LH2LLoyNizMVIXr3c+FQwpSjCSlleyV+N/mZLKpGUk452u3bsNO2sBF8FR1R42mVoLuLAm1EmQCUEHUHAKsyncE5A61m5uW01rbNPThl2bjBR2dlPS+TWvH77zW/wDWJCk08c1yJnkcwQ9m7QyqDpjVcoVw2ASVYEaiTWfNK6i0rWzd81x3+Zjzjs5Ju98ssurcXDhvEjLLOmkBYmVNQOcyFNTjHkuVGfPPlVKdPZinxLUJ7Ta4GxY8QjlVXjYFWzpO41aTgkA7kZ8fd51jKEouzMozUldG1WJkKAUAoBQCgFAKAUAoBQCgFAKAUAoCD47xqSCaJVh7VGR3fSfjAIygOhfnnv509SAcb7GelSjOLbdnl97kNSo4ySSvqQgBN4J7W4wt1HrjJJaF5Ihh43XO2UwQRhgVf1FT6U9mcei8+Oej+ZaEOtTag9dOGXzzMfD7O6DELblHt7jtIlZvi2iuFYSxpIAcqGJYbZA0jGRXs5U7Zyums+N1o7fbxPIxnfo5p5d+uZZuFcPkEslxMUMjqqaUzoRELEAE7scsxJwPDYVVqTi4qEdEWIQd3KWrNyC2jiDkd0O5dySd2bqTk7eG3TasHJysZpKNyLm5m4fAApuIFC7BEZTp9Aq5xUqw9aeeyyN1qUcro0JPaNw4fnyfdHL/AKakWBr8PuiP9bR4/ZnxfaRw4/nmHvjk/wBNe/oK/D7ofraPE3LXnTh7/JuYh9bKfvAVhLC1lrFmccTRekjYsOF2RPaQJDnBw8WnbUMEqV2UnzFYTqVVlJvvMowpvOKXcSNnaLFEkUYwqIFQHyUYGTUcpOUnJ7zOMVFWRU7/AJa7K07isbxyA08JdWMsz953Kkao1LMcNtgVbjX2qmfR4PgvXsK0qKjDLpcVxZqRWYlcyC3M9pAvwaERviVOyIDyxjbJLDTkMGwm2dVZuTirbVpPN30d9F8VszFRu72vFZLj2k4OJPA4t41luyq9pIWZBJHGxwi9AHc97AJyQp3O2YNhTW07R3LrZNtuL2Vdk1w++SZBJGcqcjcEEEHBVgd1YEEEGoJwcHZksZKSujZrEyFAKAUAoBQCgFAKAUAoBQGpf36xrIchnSJpOzBGoqoO+OuCRjNZxg5NcLmMpJJkVwxZBGt5LcySAxdo8SLH2WCmrEY069vA6snxqWey5c3GNs7Xzv7fYihe225Xy7j1xvhoujauAWjDlnwxXMTxN1wQSC3Z5Xx8aUp83tLf63/s9qQ29l7vSxt23ALeN9aRqu4YKPkK6qVDqvyVbSSCQMkVhKtOSs2ZKlBO6RF8wc92drlS/aSD83HgkH9I/JX3E59Klo4OrUztZdZFVxVOnq7vqOe8Z9qN3LkQhIF8x3n+87fctbKnydTj0szX1MfOXRyKff8AEppjmaV5D+mxP3A7CrkKcIdFWKc6k59JmpWZgKAUAoD3DKyHUjFW81JB+8V40nkz1SazRZuE8/38GB2var9GUav/ALbN+NVamCoz3W7CzTxlWG+/aXzgPtRt5cLcKYG+l8qP7wMr9ox61r6vJ045wzNhSx8JZSyLRFwu3kdbmFtJJDGSFgFlHk4GVkB6ZIz5EVVdScVsS++72LKhFvaj9t5C8W4MYIHmR3N68gxNHtrklcKispypiUaRhs4AyN6np1VOSi19KWj6vUhnT2Y7S6XFdfoa9teiGRViMrxRyuqqpBkvLt8mQk7Ds0y2TsufqivXDaWdk2u6K3d7+anilsvK9r/+z9kWXh/Fi0nYyxNDLp1qpKsrqCASjKcEgkZBwRkeFVp07R2ou6LEal3stWZKVESCgFAKAUAoBQCgFAKAjOL8dhtmjWXXmQkLpR23UZwdIO+PD0PlUtOjKom47usjnVjC195ULniCNKqrcxs4cm1uSRqRm621yux0N0BIHh84DNyMGo3cct69V8+xWc03ZSz3P0ZMcM4C7wBO0mt4XzrtDoym5DRpJjUIic4x4HYioZ1kpXsm+PrbiSQptxtmlw/PAkOYOYraxjBlbBx3Il+W2NsKPAepwKjo0J1n9PiZ1a0KS+o5DzPz9dXeUU9jEfzaHcj9Nup9wwK3FDBU6ebzZqK2MnUyWSKnVwqCgFAKAUAoBQCgFAKAleA8w3Fm2qCQgE95DujfWX+I3qKrQhVVpImpV50n9LOwcoc+QXmI3xFP/dk91/qHx+qd/f1rS4jBzpZrNG3oYuNXJ5MkL7hxhlgmghDpFG8RgTSpCyFDqjyQuQUwQSMg9dsGOM1OMozerTv2cSSUNlqUVpuN+zj7UpPLCYpEDqiswJCOVznSSuTpXzxjrUcns3jF3RJFbVpNWZ9XjNuZvg4lQy4J7MHJGnrnHQ48DvTmp7O3bIc5Da2b5m/UZmKAUAoBQCgFAKAxyscEKQH0nTn9pHUjOK9XWeMoq8YmmQW9zAtyx1a1tyVnheE4LFWOBhsFXDgnbAq/zUYvbg7dujv8zVinzkpLZkr9mqt8yzLFweyMsKG6jSVlOY3kjxIVGCrOrL8XJ4EDxGds4FapLZk9h242fy6J4R2o/Wr93zMg+eufUtMwwYe48T82L63m36P3+RnwuDdX6pZLzIMTi1T+mOb8jjV7eSTO0krl3Y5LMdz/AEHp4Vu4xUVaKyNNKbk7yZgrIxFAKAUAoBQCgFAKAUAoBQH0HxoDqPIXtDOVtrxvRJz+CyH+b7/OtTi8D/On4extcLjL/RU8ToPFuELcAK8koTBBSNyobPixXvHHlnG+4Na6nUcNEr9ZfnTU9WVLgMyW5LsO0YFrezhiQK8iRv35NI2UswAZzhcIDtnFXKqc8llvk29L6L2XWVqbUM9dyS+eLLRwbiUjs0NwixzKA+EJKNGx2KkgZIPdb1GehFVakIpbUHdFinNt2ksyWqElFAKAUAoBQCgKTa30vwh4ypjvpnxlxlIbWM5BiPyZBjwG5dtwAu16UI7CesF92+PD2KcZPaa/k/svn3Jfg6K91cXEW0bAROcDEskRxrQ9cLlkPmQMfJ3hqNqnGEtdexP5clppObnHTTtt8sQHtH53+DA21ufjyO+4/NA/zkdPLr5VYweE5z656eZBi8Vzf0x18jjTMSSScknJJ6knxNbs0rdz5QCgFAKAUAoBQCgFAKAUAoBQCgFAdP8AZlzsQVs7ltjtDIfDyjY/sP2eVarG4T/kh3+5tMHiv+OfcXm94fJHcG6t0R2dAksbtpJC7qyPg6SMnK9DsdiN6EZxlDYm7W0L0oNS2495XJuOyrI8qKtxctiBEjJ+Dw757PtCAZZSd20jYLvpAzVlUYuKi3aOuer67blw9SB1ZJ3Su9Ope7L7GTgasA43A6Z8ceda9l1HqgFAKAUAoCu8yFGntopzi3fXnJIR5hp7NHPkQZCFOxIHpVmjdQk49LLw3+hBVttRUtPXceeM2Uck1vakKYzG5CDZ4uzC6ZY3HeTGdP2j1pTk4xlPffxvu9ROKclHd5dZNpahIuyhxGFTSm2QmBgbeOKgcry2pZkuzZWicK5y5UurRzJKe1R2z24zuzH5/irH7vI1v8NiadRWjk+Bo8Rh6lN7TzXErNWiqKAUB1n2WcEtprNnmgikYTMNTopOAq7ZI6da0+Oq1I1bRbWRt8FThKneSWpKcFXg98zxQ28RIXJ+K0HGcZDYBHh03qKr+po2lKT8SWn+nq3UUvA5+nK8f/q/wDUez7Tr87R2faYz547uftrY/qH+m53fb1sa/wDTx/Uc3u+Mv3GzwaydIZreMMUDD4nV3ckZLYJO4PrtWvpfqqycoyfiX6jw9J7MkvAr/tW5Xt4I47iBBHmTQyLspypIIHQEaSNvOrGAxE5ycJO5Xx1CEYqUVYlOWOXbG34ct3cxrIWjEjs66sBuiqvh1A99RV69adbm4O2diajRpQpbclc3rPg3C+I27m3hRACV1rHodXwCD03G426VHKriKE1tv73M406FeD2UUb2actxXVzIJxqSFc6N8MxbAz+iMHbx2q/ja8qcFs7yjg6EZze1uLyr8HN18C+Dxdtq047AYyFzjVjyqhbE83zm07dpe/wC329iyv2FB9pnL8VpcqIRpSRNWjwUg4IHp0P31scFXlVh9WqNfjaMac/p0ZUKuFMUBtcN4dLcSCKFC7noo/aT0A9TWM5xgtqTsjOFOU3aKOmcG9ky6QbqZi30IsAD9Ygk/YBWqqcpO/wBC8TZ0+Tl/N+B0m3h0oqZZsLjU27HAx3j4mtY3d3NilZWKnxe0kgnVo2GCvZ21vDBl0GBr0kt2UeTjLsMYAHvuU5RnGz7238b7CrOMoyuu5JfEe+WbuRZmjluJLmV/lRoA0VtpBPfcKqhz0wAPDbbNeV4pxvGNl933fO09otqVpO78i3VTLQoBQCgNTi92YYJZguoxxs4XzKqTj8Kzpx2pqPFmM5bMW+BX7ngLyW/aG6eR2TW3aaWtpNtWkxEaRH5YwQMHJNWI1lGdtmy6tV38SB0m432s/t4cCS5Xs4FgjmhhWIzRoxAG+6ghSeuBnpUVeU3Jxk72ZJRjFRUoq1yZqElMdxAsisjqGVhhlIyCD4EV6m07o8aTVmcR5/5KazbtYstbsdvExE/NbzHk32Hfc73CYtVVsy6XmaXFYV0ntR08im1dKQoDtHsf/IH/AMZ/3ErR8o/vLsN1gP2u8rXsW/Kpv8H+datcpftrtK3J3TfYbSf+5f1j/wDjrF/4Pz/Yz/8AufOBoe2f8ti/6Zf8ySpOTf2n2+iIuUf3V2erLR7ZfyGP/qF/y5Kq8m/uvs9UWeUP2l2+jJTh3DBc8HhgZ9Ae2Qa8Z04VTnH2VDOpzeJcktGyeMNugo9Rs8k8urZQtGsva6pC5bAA+SBjAJ8vOscTXdaV2rHuHoqlGydyl+x78pvPcP32q7yj0IFTA9OZY05KjHEvhvwjvay/Y6RnJTHXVnHj0qs8W+Y5vZ7yx+mXPc5fuKn7a/yi3/wj+/VvkzoS7Spyj0onOa2ZrTa4ZYSTypDEup3OAP2k+QAySfIVjOahFylojOEHOSijvvKPLEVjFoTvSNvJLjdj/BR4D+Oa57EYiVaV3puRvqFCNKNlqTtVycUBpcYs+1iZNzkZ0h2TURuFZl3CnofQ1nTlsyT9LmE47Ubfgp9/wuQ9natMsK41yRW3xcMECncu3ynZiNIJKj5Rx3auxqRzmlfrebb/ABr6lWUJZQbt2ZJIufDr+KZNcTh0yRqGcEjrg/OHqKozhKDtJFuMlJXRtViZCgFAfCKAgDytB/ww8qxNkm2EpERGdwF6hN91BA36b1Y/UT1sr8bZkHMR0u7cLk+qgDA2A6Cq5OfaAUBiubdZEaN1DIwwynoQfA17GTi7o8aTVmcH575Uaxm7uTA5+Lfy/Qb9IfiPtx0GFxKrRz1WposVh3SlloVirRVO0ex/8gf/ABn/AHErR8o/vLsN1gP2u8rXsW/Kpv8AB/nWrXKX7a7Styd032GS4ukj5jLuQq9oBk9AXtgoz9pFeKLlgrL5mZOSjjLv5kWXnnkV76dJlmWMLGEIKknZmbIwf0unpVbC4xUYOLV8yxicI609q9sjT9tF0gtoYsjWZgwXx0qjAn3ZYCs+TYvnHLdYj5Ra2Eus2eI/+3x/0kf8tYQ/zP8A9Mkl/i9xh9i35HL/ANQf8tKy5S/cXZ6sx5O/bfb7EX7Hvym89w/fapeUehAjwPTmaMI//ov/AJz/AJJqR/4Xd6mC/wAsy+2v8ot/8I/v1jyZ0Jdo5R6UTnNbM1p2n2WcsfB4fhMi/HTDbPVIzuB6FtifsHhWjx2I25bC0XmbrBUNiO09WXuqBeFAYby6WJGkc4VRkn/fjWUIOclGOrMKtSNODnLRFe5S5kNzJMrbYOqNfJOmPUg4P61XsZhFRjFrv7TWcncoPEznGXauz55mlx7g6rcmTs0cysmJLqX4hX+QiJEN5H2yAcfK2PWsKVVuFr2tfRZ+O4t1Kdp3trxeXgSHAuJKJWikuHldmKD4rRAHiB1JEcbsN8gsT3fQ1HVpvZ2lGy7bvPj/AESU5ras3fuyy4FkqsTigFAVvjV6I5C6cQhiPQwzdmY8jywVdT+sfdVmnDaVnBvrV/yivUlZ3U0up2/sctSvcSvdOYWAQQxmFiydSzkEqCM5jGN/kdTSslCKgr8Xf7eopNzk5u3DL7+hYlcHOCDg4OPA+VV2mtSdNPQ9V4eigFAaPGuFR3ULwSjKsOvip8GXyIO9SU6kqclKJhUpqcXFn575h4LJaTtBJ1G6t4Op6MPf+BBFdFRqxqw2kc/WpOlLZZgteKTxrpjmljXOdKSOoyfHAOM1lKnCTu0n3GMak4qyZjtL2SIkxSPGSMEozKSPIkEZFeyhGXSVzyM5R6LseLidnYu7M7HqzEljtjcnc7V6kkrI8cnJ3Ztx8bulAVbicAdAJZAB7hnasHRpvWK8EZqtUX8n4mrcXDyNqdmdj1ZiST9p3rNRUVZIwlJyd2zM3FJynZGaUx4x2faPowOg05xj0rHm4X2rK/YZc5O1ruwtOJzxArFNLGCckI7KCfMgEb9KSpwlnJJ9wjUnHKLsebW/ljJMcskZb5RR2Un34O9eyhGWquIzlHRnkXknadr2j9pnPaam15xjOrOc49abEbbNsjzblfavmfbu9llIMsjyEDALszEDyGScUjCMeirCU5S6TuT/ALPeX/hl2oYZij78nkQD3V/WP4Bqr4yvzVPLV6FjCUecnnojvtc8b4UAoDmXO/MPbv2MZ+KQ7kfPYePuHh9/lW/wGF5qO3LV/Y5LlbH89Lm4P6V92RPLN92NzE+dtWlvqtsfuzn7Ks4qnzlKUSngK3M4iMuvPvOmcdt31QTxp2phckxgqGZXQqShYgaxkHcjbI8a52lJWcW7XO0qJ3Ukr2IhLN4rcTz/ABaRXEt08QAaQKWdlXIOkYDEtjPkKmclKezHNtJX8CLZcY7UtzbLcDVMtCgPEsgVSx2ABJPoBk16ld2Ddjn3EYrQ6jaXNv35FeS2kZFLkSB27Nm70bNjBByu52HWthB1P+SLyWTXhnx8yjJQ/hJa6fNC9wXYMIlKlAU1lWxlRjODgkfcaouH1bKLe2lHaZx+DisqSmZHKuzFjjocnOCOhHvrqJUISgoSV0cLDFVYVXUg7Ns6TytzMl0NLYWYDdfBvVf6eFaHF4OVF3WcTquT+UY4lbLylw49hYKpGzFAKArHP3K4vYO6B20eTG3n5ofQ/gcVawmI5meej1K2Koc7Dr3HBHQgkEEEHBB6gjqCPA10KdzQtWyZ5oeCgFAKAUAoBQCgFAd59m3A/g1mpYYkl+MfzGR3V+xcbeZNc/ja3OVXbRG+wlLm6a4stdVC0KApXPXMmgG2iPeI+MYfNB+aPU+PkPftteT8JtPnJ6bjQ8r8obC5mm89/V1HPq3Zy4oDsvC52mtUdW0s8Q7+AdLacZwdjg+Brla0FTqtcGd9hqjq0Iy3tEDxCytNLLecQd8ggq86RruMfIj0A+45qaE6l704fa/3dzGUYaTn97eVie5dk1WsJ7RZCI1BkQ5VmUaSQfLINV6ytUeVsyak7wWdyRqMkNfiErpG7Rx9o4GVj1BdR8tR2FZQSckpOyMZNpXSuU2QvNvxGG5x/cRQ5hH1mjZ5JPtIB+jV1Wh+y12t5/eyXzMqZyzqp9iWX2u38yLFzIwispQoCqItCgbAAjSAB4dahwqc68b8fye4+ShhZ9lvHI5DXTnCnuCZkYOhKspyCOoNYyipKz0M4TlCSlF2aOs8rcdF1Fk4Ei7Ovr4MPQ/1rm8XhnQnbc9DtOT8asTTv/Ja/Osmqql8UAoDkvtZ5W0N8NiXuscTAfNboH9x6H1x51uOT8Rdc3LuNVjsPZ85HvOa1szWCgFAKAUAoBQCgLL7P+X/AIZdqrDMUffk8iAdl/WO3uDVVxdfmqeWr0LWEo87PPRHf6543woCs84cyi3Xs4yDMw/7AfE+vkPt99/BYN1XtS6PmanlPlFYeOxDpP7fNxzBmJJJOSTkk9ST510CVskcg227s+V6eCgOpez+bVZqPouy/jq/mrneUY2rt8bHZcjz2sKlwb9/U0brs1niNrZORDI/alIQilSrKdDNpEja9J2J6GvFtOD5yeqVs7+9siy7KS2I6a5W9ic5ZgdITrQxlpZHCEglVklZwDjIzhvCoK7Tlk75L7KxNRTUc+L+7JaoSUh+bJ2S2YhigLoryL1SNpFV2B8MKTv4dfCpsOk5+PjbIirNqHgRHGeE21tCJ7f4uYMvZsrsTMxYAI2Se1DZxvnrnwzU1OpOpLZnmt/V7WIp04U47Ucn5+5v8+N/YpPUr/mLXvJ/+RHv8ityu/8AtJd3mjlNdGcYKA3OEcSe3lWVOo6jwZT1B9KirUY1YOMixhsTPD1FUj/Z1zg/FI7mMSRn3r4qfI1zVajKjLZkdthsTDEU1OH9G9UJYFAY7iBXVkcBlYEMp6EEYINeptO6PGk1ZnBeeeVXsZtsmBzmN/L9Bv0h+I388dBhcSq0etamixWHdKWWhWatFUUAoBQCgFAe4YmZgigszEBVHUknAA9c142krs9SbdkfoHkjl0WVssZwZG70rDxYjoPQDYfafGudxNd1p33bjoMPRVKFt+8sFVycrXNfNK24MceGmI+xM+LevkP9m/g8E6r2pdHzNVyjylHDrYhnLy+cDmM0rOxZiWYnJJ6kmugjFRVkchOcpycpO7Z4r0xFAKA6P7NG/s8g/wCcfxRa0XKn7q7PVnV8hfsS/wDL0RrcbkVbsLavcdoQ5nS2OrEh0FDIr5iTPfznHWoqSbp/WlbK1+G/TMv1Mqn0N772/ORZuAG57P8AtWjXqOnR9DbGvw19c6dulVqvN7X0aFilt2+skqiJDR43OUhYgoCSqjtAxTLuFwwXffOPt32qSmry9jCo7RK/YcsSxSCRI7CNgflJA+oA9dJ7Tu7eQqxLERlGzcn3/ggjQcXdKPh+Td58H9ik9Cv74r3k/wDfXf5Fblf/ABJd3mjlVdGcYKAUBv8ABuLSW0naRn6ynow8j/XwqGvQhWjsyLWFxdTDT2od64nVOBcciuk1IcMPlIflL/Uetc7iMNOjK0tOJ2OExtPExvDXeuBJ1XLYoDT4tw2K4iaGZdSMNx4g+BB8CPOs6dSVOW1HUxnCM47MjhPOHKctjJg5eFj3JQNj+i30W/b4em/w+JjWXXwNFiMNKk+ortWSsKAUAoBQHXvZhyYYgLy4XEhHxSHqikfKPkxHh4D1O2mx2K2v/jhpvNvgsNs/XLXcdFJxua1psSk8z86BcxWxyehl8B9TzPr099bbC8nN/VV8Pc0GP5YUbwoZvj7e5QXYkkkkknJJ6knxNblK2SOZbbd2fK9PBQCgFAdH9mY/s8h/5v8AItaLlT91dnqzq+Qv2Jf+XoiWuLi8V2EdtAyZ2PbsrH1I7IgH7TVJKk1nJ37PybZuonkl4/gx8sXMrtdGUaWFwF0By6oBBFspwNiST0G5NZV4xSjs8PVmNGUm5bXH0RO1XJyL5ms2mtpI0BLkArggHKsGGCeh261LRkozTZHVi5QaREcU4bZwAGea5dm+RH8IuGeQ+SIr5b7BjzqanUqT6KXgvOxFOFOHSb8WSXNMeuym2I+L1YPUacNv67V5hHs149v4I+UI7eFmuryzORV0xwwoBQCgMtrcvGwdGKsOhHX/AH6VjOEZrZkrokp1J05bUHZl84Dz0rYS5Glv7wDun6w6r+z3VpsRya1nSz6jpMHy1GX018nx3fj5oXKGVXAZSGU9CCCD7jWrlFxdmbyMoyV4u6PdeGRhvLVJUaORQ6MMFWGQRWUZOLujyUVJWZyrmn2XupMlmda9exY98fVY7MPQ7++ttQ5QTyqeJq6+Aazp+Bzy7tXiYpIjIw+awIP3GtlGSkrxdzXShKLs0Ya9MTYsbKSZxHEjSOfmqCT/AOB6msZTjBXk7GUYSk7RR1jkf2dCErPd4aUbrF1VD4Fj0Zh9w9djWoxWOc/pp6ceJtsNglD6p6lq4xzPb2+Qza3+gm5+3wX7ar0cHVq5pWXFnuJ5SoUMm7vgvmRz/j3NE1z3SdEf92p6/WPzv2elbrD4KnRz1fE5rGcp1sRlpHgvXiQdXDWigFAKAUAoDqHs9h02YP0nZvuOn+Wue5Slevbgl7nYcjQ2cKnxb9vQjri8lZnlgfiDRaj8Yi2zR9Tns0cdo6DwwDnG2a8UYpKMlG/Xf7tZFpyecouVu7+yy8vgGEOJe3EnfEuhVLAgYyFAGcADcZ29KrVela1rbixS6N73vvJKoiQ8yqSCAcEjY+R869QZRrjgUtqyTtPau6SazPOXjkfuMpVpCzgLhzsAAMDaryrRqJxSea0Wf2yKTpSg1Jta6vL75lp4ddrd22rKEOrKdDalzkqQGwNQ674qrKLpVOwsZVabT3o47LGVJU9QSD7wcV1SaaujgJRcZOL3HmvTEUAoBQCgNvh3FJoDmKRk8wOh94OxqKrRp1VaauWKGKq0HenK3zgWzh3tBYbTRBv0kOD/ANp2/EVrqnJa/hLxNzR5eayqx717FgtOcbR/zmg+Tgj8en41RngK8d1+w2dPlbCz/lbt+WJSDicD/Iljb3Op/jVeVGpHWL8C5DEUp9GSfej1dWsUq6ZESRfJgrD8axjKUXlkSNRks8yLPJtgTn4LF/27fd0qX9VW/wBmR/p6X+qJWysYoV0xRpGvkigD8KilOUneTuSRjGKslYxcS4Ysww7SAeSOyg+/HWs6VZ080l3oirYeNZWk33Nor9xy7w2H/iFQfJpSD92QauxxeLqdH7I1s8ByfS6dl2y/Jo3ScHI06tJ+knakj8CD9tTQePTv52K1WPJTVr27Nr8opN0iq7BG1qCdLYI1DwODuK20G3FNqzOfqRjGbUXdbmYqyIxQCgFAKA7BwiNYLNBIdKpFqc+WRqY/ia5evJ1Kza3s7vCQVLDxi8rLPzZDcA4pKkKwQwrdLGoSOaGaHQyqML2gLakbGM4DeOPKpKtOLk5SezfVNP4z2lOSjspXtvTRP8AsWhgSNyC+WZyudOuRy7Bc/NBYgelV6s1Oba+WJqUXGNmSFRkgoCh8wfBUuTBHGe2Ya5pljeWZUck6IdmIZt99lQeuBV+lzjhtN5bldJd/zMpVdhT2Us97td93zItPAZPi9C2728aACNX0AkfVViR+tuc1VqrO7ldss09LJWRznnWy7K7k8n+MH63X/wCwat/gKm3RXVl87jj+VaPNYmXB5+P5uQVXDWigFAKAUAoBQH1VJOBuT0A6mjdj1Jt2RP8AC+TrmbBK9kvm+x+xev34qlVx9Gno7vq9zZ4fknEVc2tldfsXbgfKUFvhsdpIPnt0B/RXoPxPrWpr46pVy0XUdBhOS6ND6tZcX6InZplQFmYKo6kkAD3mqcYuTsjYSlGKvJ2RVeLc9wplYQZW+l0T7+p/3vWxo8m1JZzyX3NPieWqVPKmtp/Yp3EuaLqb5UhVfop3R/U/aa2lLBUaeiv2mjr8p4itrKy4LL8kPVooCh4KAUAoBQCgN7gVl21xFF4Mwz9Ubt+ANQ4ipzdKUi1g6PPV4w4v7bzrHHLuaKItBB275A7MMF28Tk9ceQ3rmaUYylaTsjuKkpRjeKuU4WcF3MouZRBMT3Y44DBKT5CVwXk/UIq7tTpx+hXXW7rwWS7yrsxnL6nZ9lvuzoAFa4vH2gFAKAUBUvaLw3XCJgO9Ed/qN1+44P31suTa2zU2Hv8AM0vLWH5yiqi1j5M5tW+OTFAKAUAoBQFi5ctbB8fCJHV/ot3UPuYb/eRVHEzxMf20rfc22BpYGf7smn15Lx/o6Dw2C1jHxIiA+kpXJ97dTWkqyrTf13OmoQw9Nf8AxWXZbzPV3x22j+XMg9Acn7hk0hhqs+jFntTGUKfSmvnYVnivP6jIt0LH6b7D7FG5+3FX6PJbedR9yNRiOXYrKjG/W/b+imcS4pNOdUrlvIfNHuHQVtaVCFJWgrGhr4qrXd6kr/OBp1KVxQCgFAKAUAoBQCgL17NeG/LuCP0E/ax/YPvrT8qVtKa7X6HSchYfpVn2L1L5WnOiPhFAfaAUAoBQFYtVmvU7WSUw25LaYojpdlViMyy9Vzj5KYx0JNWpbNJ7KV3xfovcrraqK7dl1erJm0uoLiNxGyyx5MbEHKnbcZ+dseozULU6ck3k9ST6KkWtVocm45wxreZoj0Byp+kp6H/fiDXTYesq1NTRw+Mwzw9V033dhoVMVRQCgFAKAUB8oen2h4KAUAoBQCgFAKAUAoBQGextGlkWNBlmOB/U+gG9YVJqEXKWiJaNKVWahHVnXkiFrbYRGcRRkhVGWcgZ2A6sx/bXMSk61W8nq/A7qlTjQoqEVovH+yD5a4tq7ONJVk0o013Ic913JxGAcFMNq2I2WMbb1NWp2u2rbo+/X7swpVL2Sd979vnAsPCb0zRLLpKB91B66CTpJ22JXBx4ZxVapHYk4liEtqNzcrAyFAKAUBX7vl+1MoDpKwlcsYg0pt9eCxZ0B0DPqMEnzNWI1qmzk1lvyv46kEqUNrPf229jPfccigYRCN2CxiRuyQFYoiSAx3G3dbZQTsdqxjRlNXvv372ZSqxi7W8Nxqc38FF1CJI8GRRqQj56nfT656j/AM1YwWI5mdpaPXqKHKeC/U0tqPSWnX1exy0iuiOOasKHgoBQCgFAKAUAoBQCgFAKAUAoBQCgFAdG5B4D2afCJB33HcB+ah8fef2e81ouUcTtvm46LXtOr5HwPNR56azenUvySN6WmuzbmV4kSFZAI20tKXdlJ1ddKaRsPFxnwqpG0Ke3a7btnu/v0NpK8p7N7ZeP9GHiPC4Li6eGWIA9iriWNmV2QsVaOQjGpTjocggnyr2FScKalF79PVHkoRnOzW7UsgGNhVYsH2gFAKAUBr8Rtu1ikjDFdaMuodV1KRkeozmsoS2ZJ8DGcdqLRWuH2czTRDsWt9Fq0ErjRoPyez7Hc6sHUwyBgMQdzirU5RUXne7uvW5XjGTksrZWfpYsvD7RYYo4UzpjQIueuFGBn12qrOTlJye8sRiopJFM555Z+Vcwj1kQfvj+P3+dbbAYz/in3e3sc/ytyde9eku1evv4lErcHNigFAKAUAoBQCgFAKAUAoBQCgFAKAtnJfLPbMJ5R8Up7qn84R/KPx++tbjsZza2Ia+X5N3yVydzr52ovpWnX+C38z8TMSxordmZZBGZyO5CCN2J6Bj8lQdtRGdhWooU9ptvO27j83nS1ZuKSWV9/D5uK8YWcudE91bxy4iuVk/tMbYxJ2WkBpIw2x38DswFWLpJZqLazVsnwvwfzIgtfOzaWj39duotvC+FJDqYF2d8a5JGLO2noCT0AycAYG586qTqOWW7qLUIKJv1GZigFAKAUAoDDJbgur5bKggAMQp1YzqXo3TbPTevVKyseNZ3Izi/FX1/BrYBrhhkk/IgQ/nJP5V6sfTJqWnTVtuenn2e5HObvsx18j1wW7kDyW05DyRKrCUDHaRuWCsR818qwIG22R1wFSMbKcdHu4MU5O7hLVfcrPN3KHWe3Xbq8Q/an+n7vKtng8f/AAqdz9/c0PKXJOtWiu1e3sUatuc6KHgoBQCgFAKAUAoBQCgFAKAUBbOU+UjNiWYFYuoXoZP6L6+P41rcZjlT+iGvl+Td8nclOrapVyjw4/gu3FeICFeyhCGcxsYYCwXXoHQeg8vTw6jTQhtvalpfNnTSkoLZjrbJEDwK7jdXC4eLBa+nuFwWk0bxaT8kqMZB7qqABnORYqxaavr/ABS8/mrIacotPh/Jvy+aEzyzZqkeYnf4O4BiikUgxDfIUnvaDsQp6e44EFaTb+pZ73xJqUbK603dRM1CSigFAKAUAoBQCgIe84TIJWntpFidwBIroWjkwMBiAykOBtqB3GxzgYmjUTjszV1u6iKUHfag7MrF1qDSqHllXtB8Pu4hhhpB0wwqDlUXI1aclQx6knFqNrJ2S/1T8327r6ldvN6v/ZryRYLHinYIDcTxtCxUQXJYAyh84DjpqAHyhsRvtvVeVPbf0J33rgTRnsr62rbnxMHMfKUdxmSPEcp3z81/rY8fUfjU+Gx0qX0yzXkUMdyVTxF5wyl9n2+5zriXDJYG0SoVPgfA+oPQ1vKVaFVXgzl6+Gq0JbNRWNSpSuKAUAoBQCgFAKAUAoDPZWckrBI1LsfAfx8h6msJ1IwW1J2RLSozqy2YK7L/AMuclLHiS4w79QnzF9/0j+Hv61pcTyjKf008lx3nTYHkeNO062b4bl7ktxzjfZN2EWlrpoi8Ub5CvpPTV01YBwM+Hh1qnSpbS2pdG+ZtalXZ+mPStkVTjXFobmOCeZWgdHxrzsAxCt2b4GmSNwjlHAbuMMEGrdOnKnKUY5p/NODWV1lmVqlSM0pSy+ceK6yw2vL/AGrCW6TEqnTJobEV0I945JEHXB3AO4II3GKrSrbK2YPLdxXEnVFSd5LPz4FkqsWBQCgFAKAUAoBQCgFARk3CcTCeFuyckdqMZSZR9Jdu+B0cbjocjapVU+nZkr8Or5wI3T+rajlx6/nEh3sLl5jc9lGVj1RRWkmB8WdmkDDKq7YOAQRowNsmplOCjsX1zb6+HYvMi2JuW1bTRfPlhb344fbETDvkySR20Z1GOMd7SCcAIo3LHCjOB4Cjhz8/p6rt73+Qp81D6uvIsDrHNGokQFXUHQ4GdxnGPMelQKUqcrxenAlnCFWNpq6e5lU4tyChy1u+g/QfJX7D1H25rY0eVJLKor9aNJieQ4Szou3U9PHXzKlxDl+5h+XE2PpL3l+8dPtrZ08VSqdGRpa2AxFHpRfas/IjKsFIUAoBQCgFAb1hwaeb/hxMw+ljC/8AccCoamIpU+lItUcHXrdCLfziWzhXIHRrh/1E/ix/gPtrW1uVN1Nd79jdYfkLfWl3L3LSwt7KEsFCIMDCglmYkBQPF2JIA99a1yqV55u7+eBu4UqWHhaCsvniQ3GuMXDp2UcctpO3ehL9kyylO8YshmVHKg7Nj9tS06UE9ptSW/XLr3GNSpNqyTT3aZkTeXnws2hlBR3ZkSeMHTqI1Kw8Y5UljQGNvNgCwzU0Y83tbOnB/M009V9iJy23Ha14/NGmtH9y0cK4ScmWZQskiATxLgwu6nAkwRs2B9xGckCqs6n8Y6LR7+wsQg9Za7+BNVATCgFAKAUAoBQCgFAKAUAoAaApvMHK5ELtHJO88pWOV8g9rHJIFYMuNKoqsxGkDAHvq7SxH1JNJJZrqaXr1lSpQtG6bu9ev51Hjih7e4eRoDPbWwMWEbDrKdLSSINtWkaVyGDAhsZpD6IJKVpSz7ty7xP6pNtXisu8zWfEriKya5BDRKWkjWckyNb6QUGtSe+TnGQxwVB3ya8lCEquxv6uO/I9jOcae1u6+HaS0XHwuhbiN7d5HCIrFWDuwJAUqT5Y7wHhULo3u4O9iVVbW2la5tXnCreQ4kijYnzA1ff1pCvVh0ZMwqYWjU6cU+4ip+SLRuisn1XP8c1YjyjXWrv3FOfI+Flomux+9zUb2fW/hJL96f6al/6pV4L7+5B/0Kh/tL7ewX2fQeMkv3p/pp/1SrwX39x/0Kh/s/t7GzByNaL1Dv8AWc/y4qOXKVd6WXd7ksORsLHVN9r9rEpZ8Etoz3IowR44BYfacmq88TVn0pMuU8Hh6fRgjHBx+GRwkQkl3wXSNjGuDg5kICbeQJNYujJK8su/Pw1JVVi3aOfziY+Y7hw1vCjmMTTaGkXGoARu+lSdgzFQM+/G+KyoxVpSavZethVbvFLK7NHi3DCirFHNI8pkWWCOZiw1QEMy6yNQDDbvE4J2rOnUu7tZWs7dfUYThZWTz1V+o9Xk0l32MYt5YtEySSPKAAnZMG0oQTrZsacjbBO/gUVGld7SeTSt1iTdSytbNa9RO2tikbSMgwZH1vucFsAEgdASAM461XlNyST3Eyile282axMhQCgFAKAUAoBQCgFAKAUAoBQCgNa+sxJFJFkoJFZSyYDDWCCRt1361lGWzJS4GMo3TRo8V4UXSCBAoiWRDIP+XENSqo8cusY92akp1LOUnrZ27X8ZhOF0orT2ITnMEy9q2RHaxxyaiDp1NdRkkHxKpE2fr1Phso2Wsrr7P1ZDXTcr7lbzXojQuZWaea9kyGisZJEQ/m1kyIh6OQkjN45cD5tSRSUFTW+S77a+a8DBtuTqPdF/j18SU5c4boMQaC6iZUGX7cmJiqjOpRKevkVqGtO6dmn3Z+XqSUoWaumu/Lz9CMsePXC2MnaSEyvB29vLgZKuwBXyLIxX7HX1qWVGHOqyyvZr5xMI1Z807vO1186iY4taSi6gQXVwEmeTKgxgLpjLgL8XkAY8STUNOUXCT2Vlbj2cSScZKa+p534exv8AM8jxWMpRm1JH/wAT54UYDPn6QXU2fMVHQSlVV+JJVbjTdiK41wq3toY7i2RUlWSPQ6/Km7SRVKOesmsE9c77+FTU6k6knCburPuy+1iKdOEIqUFnl3+574LYP8IuIe3lRIp+0SJNAUpP8Z3jpLEa+0GAQO7XlSa2Iysrta9mXlY9pxe0430enbn53LBxThyTxmOTOMghlOGVlOVZT4MDvmq8JuDuiecFNWZrWHBgj9rJLJPIFKq0mjuKcZChFVQTgZOMnFZTq3Wykkur8mMadndu7JSoiQUAoBQCgFAKAUAoBQCgFAKAUAoBQCgFAKA+EZoDVu+GxSLIroCJVCyeBYDoCRvtk/fWcakotNPQxlCMk01qYLLg6xNqWWcjGNDyu67/AFyT+NeyquSzS8LeRjGmo6N+Jp3fKsL20NsWcCHTocEa+5tg7YIYbEYqSOIkpufExdCLio8CTu7BZJIZCSDC5ZQMYJaNkIPphifsFRRm4prj/ZnKCbT4G0wzsdx5VgZkXacuW0bK6RAFTlAWYqhP92pJVP1QKllXqSVm/nqRxowi7pErURIKAUAoBQCgFAKAUAoBQCgFAKAUAoBQCgFAKAUAoBQCgFAKAUAoBQCgFAKAUAoBQCgFAKAUAoBQ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04059" y="5772989"/>
            <a:ext cx="1017431" cy="1017431"/>
          </a:xfrm>
          <a:prstGeom prst="rect">
            <a:avLst/>
          </a:prstGeom>
        </p:spPr>
      </p:pic>
    </p:spTree>
    <p:extLst>
      <p:ext uri="{BB962C8B-B14F-4D97-AF65-F5344CB8AC3E}">
        <p14:creationId xmlns:p14="http://schemas.microsoft.com/office/powerpoint/2010/main" val="1538663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398913" cy="1371600"/>
          </a:xfrm>
        </p:spPr>
        <p:txBody>
          <a:bodyPr>
            <a:normAutofit/>
          </a:bodyPr>
          <a:lstStyle/>
          <a:p>
            <a:r>
              <a:rPr lang="en-US" sz="2800" b="1" dirty="0"/>
              <a:t>QUALITY  FLAGS:  </a:t>
            </a:r>
            <a:r>
              <a:rPr lang="en-US" sz="2800" b="1" dirty="0" smtClean="0"/>
              <a:t>second  </a:t>
            </a:r>
            <a:r>
              <a:rPr lang="en-US" sz="2800" b="1" dirty="0"/>
              <a:t>level</a:t>
            </a:r>
            <a:endParaRPr lang="en-US" sz="2800" dirty="0"/>
          </a:p>
        </p:txBody>
      </p:sp>
      <p:sp>
        <p:nvSpPr>
          <p:cNvPr id="3" name="Content Placeholder 2"/>
          <p:cNvSpPr>
            <a:spLocks noGrp="1"/>
          </p:cNvSpPr>
          <p:nvPr>
            <p:ph idx="1"/>
          </p:nvPr>
        </p:nvSpPr>
        <p:spPr/>
        <p:txBody>
          <a:bodyPr/>
          <a:lstStyle/>
          <a:p>
            <a:r>
              <a:rPr lang="en-AU" b="0" dirty="0"/>
              <a:t>The secondary level complements the primary level flags by reporting the results of </a:t>
            </a:r>
            <a:r>
              <a:rPr lang="en-AU" u="sng" dirty="0"/>
              <a:t>specific QC tests</a:t>
            </a:r>
            <a:r>
              <a:rPr lang="en-AU" b="0" dirty="0"/>
              <a:t> performed and </a:t>
            </a:r>
            <a:r>
              <a:rPr lang="en-AU" u="sng" dirty="0"/>
              <a:t>data processing history</a:t>
            </a:r>
            <a:r>
              <a:rPr lang="en-AU" b="0" dirty="0"/>
              <a:t>. </a:t>
            </a:r>
            <a:endParaRPr lang="en-AU" b="0" dirty="0" smtClean="0"/>
          </a:p>
          <a:p>
            <a:endParaRPr lang="en-US" b="0" dirty="0"/>
          </a:p>
          <a:p>
            <a:pPr marL="342900" indent="-342900">
              <a:buFont typeface="Arial" panose="020B0604020202020204" pitchFamily="34" charset="0"/>
              <a:buChar char="•"/>
            </a:pPr>
            <a:r>
              <a:rPr lang="en-AU" b="0" dirty="0" smtClean="0"/>
              <a:t>Content </a:t>
            </a:r>
            <a:r>
              <a:rPr lang="en-AU" b="0" dirty="0"/>
              <a:t>varies in number and description and is chosen by those who implement the scheme</a:t>
            </a:r>
            <a:r>
              <a:rPr lang="en-AU" b="0" u="sng" dirty="0"/>
              <a:t>,</a:t>
            </a:r>
            <a:r>
              <a:rPr lang="en-AU" b="0" dirty="0"/>
              <a:t> </a:t>
            </a:r>
            <a:endParaRPr lang="en-AU" b="0" dirty="0" smtClean="0"/>
          </a:p>
          <a:p>
            <a:pPr marL="342900" indent="-342900">
              <a:buFont typeface="Arial" panose="020B0604020202020204" pitchFamily="34" charset="0"/>
              <a:buChar char="•"/>
            </a:pPr>
            <a:r>
              <a:rPr lang="en-AU" b="0" dirty="0" smtClean="0"/>
              <a:t>Represents </a:t>
            </a:r>
            <a:r>
              <a:rPr lang="en-AU" b="0" dirty="0"/>
              <a:t>information on the applied quality tests (e.g., excessive spike check, regional data range </a:t>
            </a:r>
            <a:r>
              <a:rPr lang="en-AU" b="0" dirty="0" smtClean="0"/>
              <a:t>checks, data </a:t>
            </a:r>
            <a:r>
              <a:rPr lang="en-AU" b="0" dirty="0"/>
              <a:t>processing history </a:t>
            </a:r>
            <a:r>
              <a:rPr lang="en-AU" b="0" dirty="0" smtClean="0"/>
              <a:t>such as interpolated </a:t>
            </a:r>
            <a:r>
              <a:rPr lang="en-AU" b="0" dirty="0"/>
              <a:t>values, corrected </a:t>
            </a:r>
            <a:r>
              <a:rPr lang="en-AU" b="0" dirty="0" smtClean="0"/>
              <a:t>values, </a:t>
            </a:r>
            <a:r>
              <a:rPr lang="en-AU" b="0" dirty="0" err="1" smtClean="0"/>
              <a:t>etc</a:t>
            </a:r>
            <a:r>
              <a:rPr lang="en-AU" b="0" dirty="0" smtClean="0"/>
              <a:t>). </a:t>
            </a:r>
            <a:endParaRPr lang="en-US" b="0" dirty="0"/>
          </a:p>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10</a:t>
            </a:fld>
            <a:endParaRPr lang="en-US"/>
          </a:p>
        </p:txBody>
      </p:sp>
      <p:pic>
        <p:nvPicPr>
          <p:cNvPr id="12290" name="Picture 2" descr="NOAA Photo Library Image - corp230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350314" y="5239286"/>
            <a:ext cx="2214137" cy="1486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686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896" y="36808"/>
            <a:ext cx="8004220" cy="1371600"/>
          </a:xfrm>
        </p:spPr>
        <p:txBody>
          <a:bodyPr>
            <a:normAutofit fontScale="90000"/>
          </a:bodyPr>
          <a:lstStyle/>
          <a:p>
            <a:pPr lvl="0"/>
            <a:r>
              <a:rPr lang="en-US" altLang="en-US" b="1" cap="none" dirty="0" smtClean="0">
                <a:latin typeface="Arial" pitchFamily="34" charset="0"/>
                <a:ea typeface="Times New Roman" pitchFamily="18" charset="0"/>
                <a:cs typeface="Calibri" pitchFamily="34" charset="0"/>
              </a:rPr>
              <a:t>Second level example </a:t>
            </a:r>
            <a:r>
              <a:rPr lang="en-US" altLang="en-US" b="1" cap="none" dirty="0">
                <a:latin typeface="Arial" pitchFamily="34" charset="0"/>
                <a:ea typeface="Times New Roman" pitchFamily="18" charset="0"/>
                <a:cs typeface="Calibri" pitchFamily="34" charset="0"/>
              </a:rPr>
              <a:t>of quality control tests and data processing </a:t>
            </a:r>
            <a:r>
              <a:rPr lang="en-US" altLang="en-US" b="1" cap="none" dirty="0" smtClean="0">
                <a:latin typeface="Arial" pitchFamily="34" charset="0"/>
                <a:ea typeface="Times New Roman" pitchFamily="18" charset="0"/>
                <a:cs typeface="Calibri" pitchFamily="34" charset="0"/>
              </a:rPr>
              <a:t>history</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6460698"/>
              </p:ext>
            </p:extLst>
          </p:nvPr>
        </p:nvGraphicFramePr>
        <p:xfrm>
          <a:off x="457200" y="1550072"/>
          <a:ext cx="8203842" cy="4801197"/>
        </p:xfrm>
        <a:graphic>
          <a:graphicData uri="http://schemas.openxmlformats.org/drawingml/2006/table">
            <a:tbl>
              <a:tblPr firstRow="1" firstCol="1" bandRow="1">
                <a:tableStyleId>{9D7B26C5-4107-4FEC-AEDC-1716B250A1EF}</a:tableStyleId>
              </a:tblPr>
              <a:tblGrid>
                <a:gridCol w="8203842"/>
              </a:tblGrid>
              <a:tr h="369323">
                <a:tc>
                  <a:txBody>
                    <a:bodyPr/>
                    <a:lstStyle/>
                    <a:p>
                      <a:pPr marL="0" marR="0">
                        <a:spcBef>
                          <a:spcPts val="0"/>
                        </a:spcBef>
                        <a:spcAft>
                          <a:spcPts val="1000"/>
                        </a:spcAft>
                      </a:pPr>
                      <a:r>
                        <a:rPr lang="en-US" sz="1200" dirty="0">
                          <a:effectLst/>
                        </a:rPr>
                        <a:t>Example quality control tests / data processing history (description)</a:t>
                      </a:r>
                      <a:endParaRPr lang="en-US" sz="1200" dirty="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dirty="0">
                          <a:effectLst/>
                        </a:rPr>
                        <a:t>Globally impossible value </a:t>
                      </a:r>
                      <a:endParaRPr lang="en-US" sz="1200" dirty="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Monthly climatology standard deviation test</a:t>
                      </a:r>
                      <a:endParaRPr lang="en-US" sz="120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Excessive spike check</a:t>
                      </a:r>
                      <a:endParaRPr lang="en-US" sz="120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Excessive offset/bias when compared to a reference data set</a:t>
                      </a:r>
                      <a:endParaRPr lang="en-US" sz="120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Excessive data uncertainty</a:t>
                      </a:r>
                      <a:endParaRPr lang="en-US" sz="1200">
                        <a:effectLst/>
                        <a:latin typeface="Cambria"/>
                        <a:ea typeface="Times New Roman"/>
                        <a:cs typeface="Cambria"/>
                      </a:endParaRPr>
                    </a:p>
                  </a:txBody>
                  <a:tcPr marL="68580" marR="68580" marT="0" marB="0"/>
                </a:tc>
              </a:tr>
              <a:tr h="738644">
                <a:tc>
                  <a:txBody>
                    <a:bodyPr/>
                    <a:lstStyle/>
                    <a:p>
                      <a:pPr marL="0" marR="0">
                        <a:spcBef>
                          <a:spcPts val="0"/>
                        </a:spcBef>
                        <a:spcAft>
                          <a:spcPts val="1000"/>
                        </a:spcAft>
                      </a:pPr>
                      <a:r>
                        <a:rPr lang="en-US" sz="1200" dirty="0">
                          <a:effectLst/>
                        </a:rPr>
                        <a:t>Unexpected X/Y ratio (e.g., chemical stoichiometry or property-property X to T, S, density, among others)</a:t>
                      </a:r>
                      <a:endParaRPr lang="en-US" sz="1200" dirty="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Excessive spatial gradient or pattern check (“bullseyes”)</a:t>
                      </a:r>
                      <a:endParaRPr lang="en-US" sz="120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Below detection limit of method</a:t>
                      </a:r>
                      <a:endParaRPr lang="en-US" sz="120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Interpolated value (not measured)</a:t>
                      </a:r>
                      <a:endParaRPr lang="en-US" sz="120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a:effectLst/>
                        </a:rPr>
                        <a:t>Data offset corrected value relative to a reference data</a:t>
                      </a:r>
                      <a:endParaRPr lang="en-US" sz="1200">
                        <a:effectLst/>
                        <a:latin typeface="Cambria"/>
                        <a:ea typeface="Times New Roman"/>
                        <a:cs typeface="Cambria"/>
                      </a:endParaRPr>
                    </a:p>
                  </a:txBody>
                  <a:tcPr marL="68580" marR="68580" marT="0" marB="0"/>
                </a:tc>
              </a:tr>
              <a:tr h="369323">
                <a:tc>
                  <a:txBody>
                    <a:bodyPr/>
                    <a:lstStyle/>
                    <a:p>
                      <a:pPr marL="0" marR="0">
                        <a:spcBef>
                          <a:spcPts val="0"/>
                        </a:spcBef>
                        <a:spcAft>
                          <a:spcPts val="1000"/>
                        </a:spcAft>
                      </a:pPr>
                      <a:r>
                        <a:rPr lang="en-US" sz="1200" dirty="0">
                          <a:effectLst/>
                        </a:rPr>
                        <a:t>Expert review</a:t>
                      </a:r>
                      <a:endParaRPr lang="en-US" sz="1200" dirty="0">
                        <a:effectLst/>
                        <a:latin typeface="Cambria"/>
                        <a:ea typeface="Times New Roman"/>
                        <a:cs typeface="Cambria"/>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F38DF745-7D3F-47F4-83A3-874385CFAA69}" type="slidenum">
              <a:rPr lang="en-US" smtClean="0"/>
              <a:pPr/>
              <a:t>11</a:t>
            </a:fld>
            <a:endParaRPr lang="en-US"/>
          </a:p>
        </p:txBody>
      </p:sp>
      <p:pic>
        <p:nvPicPr>
          <p:cNvPr id="5" name="Picture 2" descr="https://encrypted-tbn3.gstatic.com/images?q=tbn:ANd9GcRX8wWZHDK9s4jxWBx3BgTfm6bmkGCyOn5LxpJpIWb68-cLvdJU3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4571" y="5011421"/>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776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224206247"/>
              </p:ext>
            </p:extLst>
          </p:nvPr>
        </p:nvGraphicFramePr>
        <p:xfrm>
          <a:off x="306208" y="785610"/>
          <a:ext cx="8396467" cy="5868748"/>
        </p:xfrm>
        <a:graphic>
          <a:graphicData uri="http://schemas.openxmlformats.org/drawingml/2006/table">
            <a:tbl>
              <a:tblPr firstRow="1" firstCol="1" bandRow="1">
                <a:tableStyleId>{5940675A-B579-460E-94D1-54222C63F5DA}</a:tableStyleId>
              </a:tblPr>
              <a:tblGrid>
                <a:gridCol w="640952"/>
                <a:gridCol w="1961870"/>
                <a:gridCol w="921484"/>
                <a:gridCol w="1316272"/>
                <a:gridCol w="1782588"/>
                <a:gridCol w="1773301"/>
              </a:tblGrid>
              <a:tr h="178739">
                <a:tc gridSpan="2">
                  <a:txBody>
                    <a:bodyPr/>
                    <a:lstStyle/>
                    <a:p>
                      <a:pPr marL="0" marR="0" algn="ctr">
                        <a:spcBef>
                          <a:spcPts val="0"/>
                        </a:spcBef>
                        <a:spcAft>
                          <a:spcPts val="1000"/>
                        </a:spcAft>
                      </a:pPr>
                      <a:r>
                        <a:rPr lang="en-US" sz="1400" b="1" dirty="0">
                          <a:effectLst/>
                        </a:rPr>
                        <a:t>GTSPP scheme</a:t>
                      </a:r>
                      <a:endParaRPr lang="en-US" sz="1400" b="1" dirty="0">
                        <a:effectLst/>
                        <a:latin typeface="Cambria"/>
                        <a:ea typeface="Times New Roman"/>
                        <a:cs typeface="Cambria"/>
                      </a:endParaRPr>
                    </a:p>
                  </a:txBody>
                  <a:tcPr marL="54600" marR="54600" marT="0" marB="0" anchor="ctr"/>
                </a:tc>
                <a:tc hMerge="1">
                  <a:txBody>
                    <a:bodyPr/>
                    <a:lstStyle/>
                    <a:p>
                      <a:endParaRPr lang="en-US"/>
                    </a:p>
                  </a:txBody>
                  <a:tcPr/>
                </a:tc>
                <a:tc gridSpan="3">
                  <a:txBody>
                    <a:bodyPr/>
                    <a:lstStyle/>
                    <a:p>
                      <a:pPr marL="0" marR="0" algn="ctr">
                        <a:spcBef>
                          <a:spcPts val="0"/>
                        </a:spcBef>
                        <a:spcAft>
                          <a:spcPts val="1000"/>
                        </a:spcAft>
                      </a:pPr>
                      <a:r>
                        <a:rPr lang="en-US" sz="1400" b="1" dirty="0">
                          <a:effectLst/>
                        </a:rPr>
                        <a:t>Proposed quality flag scheme</a:t>
                      </a:r>
                      <a:endParaRPr lang="en-US" sz="1400" b="1" dirty="0">
                        <a:effectLst/>
                        <a:latin typeface="Cambria"/>
                        <a:ea typeface="Times New Roman"/>
                        <a:cs typeface="Cambria"/>
                      </a:endParaRPr>
                    </a:p>
                  </a:txBody>
                  <a:tcPr marL="54600" marR="54600" marT="0" marB="0" anchor="ctr"/>
                </a:tc>
                <a:tc hMerge="1">
                  <a:txBody>
                    <a:bodyPr/>
                    <a:lstStyle/>
                    <a:p>
                      <a:endParaRPr lang="en-US"/>
                    </a:p>
                  </a:txBody>
                  <a:tcPr/>
                </a:tc>
                <a:tc hMerge="1">
                  <a:txBody>
                    <a:bodyPr/>
                    <a:lstStyle/>
                    <a:p>
                      <a:endParaRPr lang="en-US"/>
                    </a:p>
                  </a:txBody>
                  <a:tcPr/>
                </a:tc>
                <a:tc rowSpan="2">
                  <a:txBody>
                    <a:bodyPr/>
                    <a:lstStyle/>
                    <a:p>
                      <a:pPr marL="0" marR="0">
                        <a:spcBef>
                          <a:spcPts val="0"/>
                        </a:spcBef>
                        <a:spcAft>
                          <a:spcPts val="1000"/>
                        </a:spcAft>
                      </a:pPr>
                      <a:r>
                        <a:rPr lang="en-US" sz="1200" b="1">
                          <a:effectLst/>
                        </a:rPr>
                        <a:t>Comments</a:t>
                      </a:r>
                      <a:endParaRPr lang="en-US" sz="1200" b="1">
                        <a:effectLst/>
                        <a:latin typeface="Cambria"/>
                        <a:ea typeface="Times New Roman"/>
                        <a:cs typeface="Cambria"/>
                      </a:endParaRPr>
                    </a:p>
                  </a:txBody>
                  <a:tcPr marL="54600" marR="54600" marT="0" marB="0" anchor="ctr"/>
                </a:tc>
              </a:tr>
              <a:tr h="829442">
                <a:tc>
                  <a:txBody>
                    <a:bodyPr/>
                    <a:lstStyle/>
                    <a:p>
                      <a:pPr marL="0" marR="0" algn="ctr">
                        <a:spcBef>
                          <a:spcPts val="0"/>
                        </a:spcBef>
                        <a:spcAft>
                          <a:spcPts val="1000"/>
                        </a:spcAft>
                      </a:pPr>
                      <a:r>
                        <a:rPr lang="en-US" sz="1200" b="1" dirty="0">
                          <a:effectLst/>
                        </a:rPr>
                        <a:t>Flag code</a:t>
                      </a:r>
                      <a:endParaRPr lang="en-US" sz="1200" b="1"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b="1" dirty="0">
                          <a:effectLst/>
                        </a:rPr>
                        <a:t>Flag description</a:t>
                      </a:r>
                      <a:endParaRPr lang="en-US" sz="1200" b="1"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b="1" dirty="0">
                          <a:effectLst/>
                        </a:rPr>
                        <a:t>Primary-level flag code</a:t>
                      </a:r>
                      <a:endParaRPr lang="en-US" sz="1200" b="1"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b="1" dirty="0">
                          <a:effectLst/>
                        </a:rPr>
                        <a:t>Primary-level flag description</a:t>
                      </a:r>
                      <a:endParaRPr lang="en-US" sz="1200" b="1"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b="1" dirty="0">
                          <a:effectLst/>
                        </a:rPr>
                        <a:t>Secondary-level flag description (held in a code table)</a:t>
                      </a:r>
                      <a:endParaRPr lang="en-US" sz="1200" b="1" dirty="0">
                        <a:effectLst/>
                        <a:latin typeface="Cambria"/>
                        <a:ea typeface="Times New Roman"/>
                        <a:cs typeface="Cambria"/>
                      </a:endParaRPr>
                    </a:p>
                  </a:txBody>
                  <a:tcPr marL="54600" marR="54600" marT="0" marB="0" anchor="ctr"/>
                </a:tc>
                <a:tc vMerge="1">
                  <a:txBody>
                    <a:bodyPr/>
                    <a:lstStyle/>
                    <a:p>
                      <a:endParaRPr lang="en-US"/>
                    </a:p>
                  </a:txBody>
                  <a:tcPr/>
                </a:tc>
              </a:tr>
              <a:tr h="893693">
                <a:tc>
                  <a:txBody>
                    <a:bodyPr/>
                    <a:lstStyle/>
                    <a:p>
                      <a:pPr marL="0" marR="0" algn="ctr">
                        <a:spcBef>
                          <a:spcPts val="0"/>
                        </a:spcBef>
                        <a:spcAft>
                          <a:spcPts val="1000"/>
                        </a:spcAft>
                      </a:pPr>
                      <a:r>
                        <a:rPr lang="en-US" sz="1400" b="1" dirty="0">
                          <a:solidFill>
                            <a:srgbClr val="FF0000"/>
                          </a:solidFill>
                          <a:effectLst/>
                        </a:rPr>
                        <a:t>0</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No quality control has been assigned </a:t>
                      </a:r>
                      <a:endParaRPr lang="en-US" sz="1200" dirty="0">
                        <a:effectLst/>
                        <a:latin typeface="Cambria"/>
                        <a:ea typeface="Times New Roman"/>
                        <a:cs typeface="Cambria"/>
                      </a:endParaRPr>
                    </a:p>
                  </a:txBody>
                  <a:tcPr marL="54600" marR="54600" marT="0" marB="0" anchor="ctr"/>
                </a:tc>
                <a:tc>
                  <a:txBody>
                    <a:bodyPr/>
                    <a:lstStyle/>
                    <a:p>
                      <a:pPr marL="0" marR="0" algn="ctr">
                        <a:spcBef>
                          <a:spcPts val="0"/>
                        </a:spcBef>
                        <a:spcAft>
                          <a:spcPts val="1000"/>
                        </a:spcAft>
                      </a:pPr>
                      <a:r>
                        <a:rPr lang="en-US" sz="1400" b="1" dirty="0">
                          <a:solidFill>
                            <a:srgbClr val="FF0000"/>
                          </a:solidFill>
                          <a:effectLst/>
                        </a:rPr>
                        <a:t>2</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Not evaluated,  not available or unknown</a:t>
                      </a:r>
                      <a:endParaRPr lang="en-US" sz="120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Sample collected but QC tests were not applied</a:t>
                      </a:r>
                      <a:endParaRPr lang="en-US" sz="120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 </a:t>
                      </a:r>
                      <a:endParaRPr lang="en-US" sz="1200">
                        <a:effectLst/>
                        <a:latin typeface="Cambria"/>
                        <a:ea typeface="Times New Roman"/>
                        <a:cs typeface="Cambria"/>
                      </a:endParaRPr>
                    </a:p>
                  </a:txBody>
                  <a:tcPr marL="54600" marR="54600" marT="0" marB="0" anchor="ctr"/>
                </a:tc>
              </a:tr>
              <a:tr h="714955">
                <a:tc>
                  <a:txBody>
                    <a:bodyPr/>
                    <a:lstStyle/>
                    <a:p>
                      <a:pPr marL="0" marR="0" algn="ctr">
                        <a:spcBef>
                          <a:spcPts val="0"/>
                        </a:spcBef>
                        <a:spcAft>
                          <a:spcPts val="1000"/>
                        </a:spcAft>
                      </a:pPr>
                      <a:r>
                        <a:rPr lang="en-US" sz="1400" b="1" dirty="0">
                          <a:solidFill>
                            <a:srgbClr val="FF0000"/>
                          </a:solidFill>
                          <a:effectLst/>
                        </a:rPr>
                        <a:t>1</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QC was performed; appears to be correct</a:t>
                      </a:r>
                      <a:endParaRPr lang="en-US" sz="1200" dirty="0">
                        <a:effectLst/>
                        <a:latin typeface="Cambria"/>
                        <a:ea typeface="Times New Roman"/>
                        <a:cs typeface="Cambria"/>
                      </a:endParaRPr>
                    </a:p>
                  </a:txBody>
                  <a:tcPr marL="54600" marR="54600" marT="0" marB="0" anchor="ctr"/>
                </a:tc>
                <a:tc>
                  <a:txBody>
                    <a:bodyPr/>
                    <a:lstStyle/>
                    <a:p>
                      <a:pPr marL="0" marR="0" algn="ctr">
                        <a:spcBef>
                          <a:spcPts val="0"/>
                        </a:spcBef>
                        <a:spcAft>
                          <a:spcPts val="1000"/>
                        </a:spcAft>
                      </a:pPr>
                      <a:r>
                        <a:rPr lang="en-US" sz="1400" b="1" dirty="0">
                          <a:solidFill>
                            <a:srgbClr val="FF0000"/>
                          </a:solidFill>
                          <a:effectLst/>
                        </a:rPr>
                        <a:t>1</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Good</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Expert review</a:t>
                      </a:r>
                      <a:endParaRPr lang="en-US" sz="120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Unless the exact list of quality checks is provided</a:t>
                      </a:r>
                      <a:endParaRPr lang="en-US" sz="1200">
                        <a:effectLst/>
                        <a:latin typeface="Cambria"/>
                        <a:ea typeface="Times New Roman"/>
                        <a:cs typeface="Cambria"/>
                      </a:endParaRPr>
                    </a:p>
                  </a:txBody>
                  <a:tcPr marL="54600" marR="54600" marT="0" marB="0" anchor="ctr"/>
                </a:tc>
              </a:tr>
              <a:tr h="714955">
                <a:tc>
                  <a:txBody>
                    <a:bodyPr/>
                    <a:lstStyle/>
                    <a:p>
                      <a:pPr marL="0" marR="0" algn="ctr">
                        <a:spcBef>
                          <a:spcPts val="0"/>
                        </a:spcBef>
                        <a:spcAft>
                          <a:spcPts val="1000"/>
                        </a:spcAft>
                      </a:pPr>
                      <a:r>
                        <a:rPr lang="en-US" sz="1400" b="1" dirty="0">
                          <a:solidFill>
                            <a:srgbClr val="FF0000"/>
                          </a:solidFill>
                          <a:effectLst/>
                        </a:rPr>
                        <a:t>2</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QC was performed; probably good</a:t>
                      </a:r>
                      <a:endParaRPr lang="en-US" sz="1200">
                        <a:effectLst/>
                        <a:latin typeface="Cambria"/>
                        <a:ea typeface="Times New Roman"/>
                        <a:cs typeface="Cambria"/>
                      </a:endParaRPr>
                    </a:p>
                  </a:txBody>
                  <a:tcPr marL="54600" marR="54600" marT="0" marB="0" anchor="ctr"/>
                </a:tc>
                <a:tc>
                  <a:txBody>
                    <a:bodyPr/>
                    <a:lstStyle/>
                    <a:p>
                      <a:pPr marL="0" marR="0" algn="ctr">
                        <a:spcBef>
                          <a:spcPts val="0"/>
                        </a:spcBef>
                        <a:spcAft>
                          <a:spcPts val="1000"/>
                        </a:spcAft>
                      </a:pPr>
                      <a:r>
                        <a:rPr lang="en-US" sz="1400" b="1" dirty="0">
                          <a:solidFill>
                            <a:srgbClr val="FF0000"/>
                          </a:solidFill>
                          <a:effectLst/>
                        </a:rPr>
                        <a:t>1</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Good</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Expert review</a:t>
                      </a:r>
                      <a:endParaRPr lang="en-US" sz="120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Unless the exact list of quality checks is provided</a:t>
                      </a:r>
                      <a:endParaRPr lang="en-US" sz="1200">
                        <a:effectLst/>
                        <a:latin typeface="Cambria"/>
                        <a:ea typeface="Times New Roman"/>
                        <a:cs typeface="Cambria"/>
                      </a:endParaRPr>
                    </a:p>
                  </a:txBody>
                  <a:tcPr marL="54600" marR="54600" marT="0" marB="0" anchor="ctr"/>
                </a:tc>
              </a:tr>
              <a:tr h="714955">
                <a:tc>
                  <a:txBody>
                    <a:bodyPr/>
                    <a:lstStyle/>
                    <a:p>
                      <a:pPr marL="0" marR="0" algn="ctr">
                        <a:spcBef>
                          <a:spcPts val="0"/>
                        </a:spcBef>
                        <a:spcAft>
                          <a:spcPts val="1000"/>
                        </a:spcAft>
                      </a:pPr>
                      <a:r>
                        <a:rPr lang="en-US" sz="1400" b="1" dirty="0">
                          <a:solidFill>
                            <a:srgbClr val="FF0000"/>
                          </a:solidFill>
                          <a:effectLst/>
                        </a:rPr>
                        <a:t>3</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QC performed; appears doubtful</a:t>
                      </a:r>
                      <a:endParaRPr lang="en-US" sz="1200">
                        <a:effectLst/>
                        <a:latin typeface="Cambria"/>
                        <a:ea typeface="Times New Roman"/>
                        <a:cs typeface="Cambria"/>
                      </a:endParaRPr>
                    </a:p>
                  </a:txBody>
                  <a:tcPr marL="54600" marR="54600" marT="0" marB="0" anchor="ctr"/>
                </a:tc>
                <a:tc>
                  <a:txBody>
                    <a:bodyPr/>
                    <a:lstStyle/>
                    <a:p>
                      <a:pPr marL="0" marR="0" algn="ctr">
                        <a:spcBef>
                          <a:spcPts val="0"/>
                        </a:spcBef>
                        <a:spcAft>
                          <a:spcPts val="1000"/>
                        </a:spcAft>
                      </a:pPr>
                      <a:r>
                        <a:rPr lang="en-US" sz="1400" b="1" dirty="0">
                          <a:solidFill>
                            <a:srgbClr val="FF0000"/>
                          </a:solidFill>
                          <a:effectLst/>
                        </a:rPr>
                        <a:t>3</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Questionable</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Expert review</a:t>
                      </a:r>
                      <a:endParaRPr lang="en-US" sz="120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Unless the exact list of quality checks is provided</a:t>
                      </a:r>
                      <a:endParaRPr lang="en-US" sz="1200">
                        <a:effectLst/>
                        <a:latin typeface="Cambria"/>
                        <a:ea typeface="Times New Roman"/>
                        <a:cs typeface="Cambria"/>
                      </a:endParaRPr>
                    </a:p>
                  </a:txBody>
                  <a:tcPr marL="54600" marR="54600" marT="0" marB="0" anchor="ctr"/>
                </a:tc>
              </a:tr>
              <a:tr h="714955">
                <a:tc>
                  <a:txBody>
                    <a:bodyPr/>
                    <a:lstStyle/>
                    <a:p>
                      <a:pPr marL="0" marR="0" algn="ctr">
                        <a:spcBef>
                          <a:spcPts val="0"/>
                        </a:spcBef>
                        <a:spcAft>
                          <a:spcPts val="1000"/>
                        </a:spcAft>
                      </a:pPr>
                      <a:r>
                        <a:rPr lang="en-US" sz="1400" b="1" dirty="0">
                          <a:solidFill>
                            <a:srgbClr val="FF0000"/>
                          </a:solidFill>
                          <a:effectLst/>
                        </a:rPr>
                        <a:t>4</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QC performed; appears erroneous</a:t>
                      </a:r>
                      <a:endParaRPr lang="en-US" sz="1200">
                        <a:effectLst/>
                        <a:latin typeface="Cambria"/>
                        <a:ea typeface="Times New Roman"/>
                        <a:cs typeface="Cambria"/>
                      </a:endParaRPr>
                    </a:p>
                  </a:txBody>
                  <a:tcPr marL="54600" marR="54600" marT="0" marB="0" anchor="ctr"/>
                </a:tc>
                <a:tc>
                  <a:txBody>
                    <a:bodyPr/>
                    <a:lstStyle/>
                    <a:p>
                      <a:pPr marL="0" marR="0" algn="ctr">
                        <a:spcBef>
                          <a:spcPts val="0"/>
                        </a:spcBef>
                        <a:spcAft>
                          <a:spcPts val="1000"/>
                        </a:spcAft>
                      </a:pPr>
                      <a:r>
                        <a:rPr lang="en-US" sz="1400" b="1" dirty="0">
                          <a:solidFill>
                            <a:srgbClr val="FF0000"/>
                          </a:solidFill>
                          <a:effectLst/>
                        </a:rPr>
                        <a:t>4</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Bad</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Expert review</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Unless the exact list of quality checks is provided</a:t>
                      </a:r>
                      <a:endParaRPr lang="en-US" sz="1200">
                        <a:effectLst/>
                        <a:latin typeface="Cambria"/>
                        <a:ea typeface="Times New Roman"/>
                        <a:cs typeface="Cambria"/>
                      </a:endParaRPr>
                    </a:p>
                  </a:txBody>
                  <a:tcPr marL="54600" marR="54600" marT="0" marB="0" anchor="ctr"/>
                </a:tc>
              </a:tr>
              <a:tr h="714955">
                <a:tc>
                  <a:txBody>
                    <a:bodyPr/>
                    <a:lstStyle/>
                    <a:p>
                      <a:pPr marL="0" marR="0" algn="ctr">
                        <a:spcBef>
                          <a:spcPts val="0"/>
                        </a:spcBef>
                        <a:spcAft>
                          <a:spcPts val="1000"/>
                        </a:spcAft>
                      </a:pPr>
                      <a:r>
                        <a:rPr lang="en-US" sz="1400" b="1" dirty="0">
                          <a:solidFill>
                            <a:srgbClr val="FF0000"/>
                          </a:solidFill>
                          <a:effectLst/>
                        </a:rPr>
                        <a:t>5</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The value was changed as a result of QC</a:t>
                      </a:r>
                      <a:endParaRPr lang="en-US" sz="1200">
                        <a:effectLst/>
                        <a:latin typeface="Cambria"/>
                        <a:ea typeface="Times New Roman"/>
                        <a:cs typeface="Cambria"/>
                      </a:endParaRPr>
                    </a:p>
                  </a:txBody>
                  <a:tcPr marL="54600" marR="54600" marT="0" marB="0" anchor="ctr"/>
                </a:tc>
                <a:tc>
                  <a:txBody>
                    <a:bodyPr/>
                    <a:lstStyle/>
                    <a:p>
                      <a:pPr marL="0" marR="0" algn="ctr">
                        <a:spcBef>
                          <a:spcPts val="0"/>
                        </a:spcBef>
                        <a:spcAft>
                          <a:spcPts val="1000"/>
                        </a:spcAft>
                      </a:pPr>
                      <a:r>
                        <a:rPr lang="en-US" sz="1400" b="1" dirty="0">
                          <a:solidFill>
                            <a:srgbClr val="FF0000"/>
                          </a:solidFill>
                          <a:effectLst/>
                        </a:rPr>
                        <a:t>1</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a:effectLst/>
                        </a:rPr>
                        <a:t>Good</a:t>
                      </a:r>
                      <a:endParaRPr lang="en-US" sz="120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Changed value;</a:t>
                      </a:r>
                    </a:p>
                    <a:p>
                      <a:pPr marL="0" marR="0">
                        <a:spcBef>
                          <a:spcPts val="0"/>
                        </a:spcBef>
                        <a:spcAft>
                          <a:spcPts val="1000"/>
                        </a:spcAft>
                      </a:pPr>
                      <a:r>
                        <a:rPr lang="en-US" sz="1200" dirty="0">
                          <a:effectLst/>
                        </a:rPr>
                        <a:t>Expert review</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Once checks are applied, secondary flags are added.</a:t>
                      </a:r>
                      <a:endParaRPr lang="en-US" sz="1200" dirty="0">
                        <a:effectLst/>
                        <a:latin typeface="Cambria"/>
                        <a:ea typeface="Times New Roman"/>
                        <a:cs typeface="Cambria"/>
                      </a:endParaRPr>
                    </a:p>
                  </a:txBody>
                  <a:tcPr marL="54600" marR="54600" marT="0" marB="0" anchor="ctr"/>
                </a:tc>
              </a:tr>
              <a:tr h="357478">
                <a:tc>
                  <a:txBody>
                    <a:bodyPr/>
                    <a:lstStyle/>
                    <a:p>
                      <a:pPr marL="0" marR="0" algn="ctr">
                        <a:spcBef>
                          <a:spcPts val="0"/>
                        </a:spcBef>
                        <a:spcAft>
                          <a:spcPts val="1000"/>
                        </a:spcAft>
                      </a:pPr>
                      <a:r>
                        <a:rPr lang="en-US" sz="1400" b="1" dirty="0">
                          <a:solidFill>
                            <a:srgbClr val="FF0000"/>
                          </a:solidFill>
                          <a:effectLst/>
                        </a:rPr>
                        <a:t>9</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The value is missing</a:t>
                      </a:r>
                      <a:endParaRPr lang="en-US" sz="1200" dirty="0">
                        <a:effectLst/>
                        <a:latin typeface="Cambria"/>
                        <a:ea typeface="Times New Roman"/>
                        <a:cs typeface="Cambria"/>
                      </a:endParaRPr>
                    </a:p>
                  </a:txBody>
                  <a:tcPr marL="54600" marR="54600" marT="0" marB="0" anchor="ctr"/>
                </a:tc>
                <a:tc>
                  <a:txBody>
                    <a:bodyPr/>
                    <a:lstStyle/>
                    <a:p>
                      <a:pPr marL="0" marR="0" algn="ctr">
                        <a:spcBef>
                          <a:spcPts val="0"/>
                        </a:spcBef>
                        <a:spcAft>
                          <a:spcPts val="1000"/>
                        </a:spcAft>
                      </a:pPr>
                      <a:r>
                        <a:rPr lang="en-US" sz="1400" b="1" dirty="0">
                          <a:solidFill>
                            <a:srgbClr val="FF0000"/>
                          </a:solidFill>
                          <a:effectLst/>
                        </a:rPr>
                        <a:t>9</a:t>
                      </a:r>
                      <a:endParaRPr lang="en-US" sz="1400" b="1" dirty="0">
                        <a:solidFill>
                          <a:srgbClr val="FF0000"/>
                        </a:solidFill>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Missing data</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Not reported</a:t>
                      </a:r>
                      <a:endParaRPr lang="en-US" sz="1200" dirty="0">
                        <a:effectLst/>
                        <a:latin typeface="Cambria"/>
                        <a:ea typeface="Times New Roman"/>
                        <a:cs typeface="Cambria"/>
                      </a:endParaRPr>
                    </a:p>
                  </a:txBody>
                  <a:tcPr marL="54600" marR="54600" marT="0" marB="0" anchor="ctr"/>
                </a:tc>
                <a:tc>
                  <a:txBody>
                    <a:bodyPr/>
                    <a:lstStyle/>
                    <a:p>
                      <a:pPr marL="0" marR="0">
                        <a:spcBef>
                          <a:spcPts val="0"/>
                        </a:spcBef>
                        <a:spcAft>
                          <a:spcPts val="1000"/>
                        </a:spcAft>
                      </a:pPr>
                      <a:r>
                        <a:rPr lang="en-US" sz="1200" dirty="0">
                          <a:effectLst/>
                        </a:rPr>
                        <a:t> </a:t>
                      </a:r>
                      <a:endParaRPr lang="en-US" sz="1200" dirty="0">
                        <a:effectLst/>
                        <a:latin typeface="Cambria"/>
                        <a:ea typeface="Times New Roman"/>
                        <a:cs typeface="Cambria"/>
                      </a:endParaRPr>
                    </a:p>
                  </a:txBody>
                  <a:tcPr marL="54600" marR="54600" marT="0" marB="0" anchor="ctr"/>
                </a:tc>
              </a:tr>
            </a:tbl>
          </a:graphicData>
        </a:graphic>
      </p:graphicFrame>
      <p:sp>
        <p:nvSpPr>
          <p:cNvPr id="8" name="Rectangle 1"/>
          <p:cNvSpPr>
            <a:spLocks noChangeArrowheads="1"/>
          </p:cNvSpPr>
          <p:nvPr/>
        </p:nvSpPr>
        <p:spPr bwMode="auto">
          <a:xfrm>
            <a:off x="334293" y="105626"/>
            <a:ext cx="86294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Table B.3. An </a:t>
            </a:r>
            <a:r>
              <a:rPr kumimoji="0" lang="en-US" altLang="en-US" sz="16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example</a:t>
            </a:r>
            <a:r>
              <a:rPr kumimoji="0" lang="en-US" alt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of mapping the GTSPP scheme to the proposed quality flag scheme</a:t>
            </a: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F38DF745-7D3F-47F4-83A3-874385CFAA69}" type="slidenum">
              <a:rPr lang="en-US" smtClean="0"/>
              <a:pPr/>
              <a:t>12</a:t>
            </a:fld>
            <a:endParaRPr lang="en-US"/>
          </a:p>
        </p:txBody>
      </p:sp>
    </p:spTree>
    <p:extLst>
      <p:ext uri="{BB962C8B-B14F-4D97-AF65-F5344CB8AC3E}">
        <p14:creationId xmlns:p14="http://schemas.microsoft.com/office/powerpoint/2010/main" val="678305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21" y="-323800"/>
            <a:ext cx="5791200" cy="1371600"/>
          </a:xfrm>
        </p:spPr>
        <p:txBody>
          <a:bodyPr/>
          <a:lstStyle/>
          <a:p>
            <a:r>
              <a:rPr lang="en-US" b="1" dirty="0" smtClean="0"/>
              <a:t>Summary</a:t>
            </a:r>
            <a:endParaRPr lang="en-US" b="1" dirty="0"/>
          </a:p>
        </p:txBody>
      </p:sp>
      <p:sp>
        <p:nvSpPr>
          <p:cNvPr id="3" name="Content Placeholder 2"/>
          <p:cNvSpPr>
            <a:spLocks noGrp="1"/>
          </p:cNvSpPr>
          <p:nvPr>
            <p:ph idx="1"/>
          </p:nvPr>
        </p:nvSpPr>
        <p:spPr>
          <a:xfrm>
            <a:off x="315531" y="1128753"/>
            <a:ext cx="8387143" cy="4373563"/>
          </a:xfrm>
        </p:spPr>
        <p:txBody>
          <a:bodyPr>
            <a:normAutofit/>
          </a:bodyPr>
          <a:lstStyle/>
          <a:p>
            <a:r>
              <a:rPr lang="en-US" sz="2200" b="0" dirty="0" smtClean="0"/>
              <a:t>A common data QF scheme is proposed with several advantages:</a:t>
            </a:r>
          </a:p>
          <a:p>
            <a:pPr marL="457200" indent="-457200">
              <a:buFont typeface="Arial" pitchFamily="34" charset="0"/>
              <a:buChar char="•"/>
            </a:pPr>
            <a:r>
              <a:rPr lang="en-US" sz="2200" b="0" dirty="0" smtClean="0"/>
              <a:t>Small number of primary-level </a:t>
            </a:r>
            <a:r>
              <a:rPr lang="en-US" sz="2200" b="0" dirty="0"/>
              <a:t>flag values </a:t>
            </a:r>
            <a:r>
              <a:rPr lang="en-US" sz="2200" b="0" dirty="0" smtClean="0"/>
              <a:t>that are </a:t>
            </a:r>
            <a:r>
              <a:rPr lang="en-US" sz="2200" b="0" dirty="0"/>
              <a:t>numeric and ordered such that increasing quality flag values </a:t>
            </a:r>
            <a:r>
              <a:rPr lang="en-US" sz="2200" b="0" dirty="0" smtClean="0"/>
              <a:t>indicate </a:t>
            </a:r>
            <a:r>
              <a:rPr lang="en-US" sz="2200" b="0" dirty="0"/>
              <a:t>decreasing level of quality. </a:t>
            </a:r>
          </a:p>
          <a:p>
            <a:pPr marL="457200" indent="-457200">
              <a:buFont typeface="Arial" pitchFamily="34" charset="0"/>
              <a:buChar char="•"/>
            </a:pPr>
            <a:r>
              <a:rPr lang="en-US" sz="2200" b="0" dirty="0" smtClean="0"/>
              <a:t>supports identification (filtering) of data </a:t>
            </a:r>
            <a:r>
              <a:rPr lang="en-US" sz="2200" b="0" dirty="0"/>
              <a:t>that meet a minimum quality level and </a:t>
            </a:r>
            <a:r>
              <a:rPr lang="en-US" sz="2200" b="0" dirty="0" smtClean="0"/>
              <a:t>assignment </a:t>
            </a:r>
            <a:r>
              <a:rPr lang="en-US" sz="2200" b="0" dirty="0"/>
              <a:t>of quality flags to calculated </a:t>
            </a:r>
            <a:r>
              <a:rPr lang="en-US" sz="2200" b="0" dirty="0" smtClean="0"/>
              <a:t>parameters </a:t>
            </a:r>
          </a:p>
          <a:p>
            <a:pPr marL="457200" indent="-457200">
              <a:buFont typeface="Arial" pitchFamily="34" charset="0"/>
              <a:buChar char="•"/>
            </a:pPr>
            <a:r>
              <a:rPr lang="en-US" sz="2200" b="0" dirty="0" smtClean="0"/>
              <a:t>Facilitates </a:t>
            </a:r>
            <a:r>
              <a:rPr lang="en-US" sz="2200" b="0" dirty="0"/>
              <a:t>data </a:t>
            </a:r>
            <a:r>
              <a:rPr lang="en-US" sz="2200" b="0" dirty="0" smtClean="0"/>
              <a:t>exchange and mapping between QF schemes without loss of information. Everyone can keep using their QF schemes.</a:t>
            </a:r>
            <a:endParaRPr lang="en-US" sz="2200" b="0" dirty="0"/>
          </a:p>
          <a:p>
            <a:pPr marL="457200" indent="-457200">
              <a:buFont typeface="Arial" pitchFamily="34" charset="0"/>
              <a:buChar char="•"/>
            </a:pPr>
            <a:endParaRPr lang="en-US" sz="2400" b="0" dirty="0" smtClean="0"/>
          </a:p>
          <a:p>
            <a:pPr marL="457200" indent="-457200">
              <a:buFont typeface="Arial" pitchFamily="34" charset="0"/>
              <a:buChar char="•"/>
            </a:pP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13</a:t>
            </a:fld>
            <a:endParaRPr lang="en-US"/>
          </a:p>
        </p:txBody>
      </p:sp>
      <p:pic>
        <p:nvPicPr>
          <p:cNvPr id="9218" name="Picture 2" descr="http://www.rsmas.miami.edu/personal/amargolin/photos/images/GOMECC-2_photo5.jpg"/>
          <p:cNvPicPr preferRelativeResize="0">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35521" y="4675031"/>
            <a:ext cx="2467154" cy="2182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589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outline</a:t>
            </a:r>
            <a:endParaRPr lang="en-US" dirty="0"/>
          </a:p>
        </p:txBody>
      </p:sp>
      <p:sp>
        <p:nvSpPr>
          <p:cNvPr id="6147" name="Rectangle 3"/>
          <p:cNvSpPr>
            <a:spLocks noGrp="1" noChangeArrowheads="1"/>
          </p:cNvSpPr>
          <p:nvPr>
            <p:ph idx="1"/>
          </p:nvPr>
        </p:nvSpPr>
        <p:spPr>
          <a:xfrm>
            <a:off x="297951" y="1878902"/>
            <a:ext cx="3810410" cy="2396449"/>
          </a:xfrm>
          <a:solidFill>
            <a:schemeClr val="bg1">
              <a:alpha val="64000"/>
            </a:schemeClr>
          </a:solidFill>
        </p:spPr>
        <p:txBody>
          <a:bodyPr>
            <a:normAutofit/>
          </a:bodyPr>
          <a:lstStyle/>
          <a:p>
            <a:pPr marL="514350" indent="-514350">
              <a:buFont typeface="+mj-lt"/>
              <a:buAutoNum type="arabicPeriod"/>
            </a:pPr>
            <a:r>
              <a:rPr lang="en-US" dirty="0" smtClean="0"/>
              <a:t>Purpose and Justification</a:t>
            </a:r>
          </a:p>
          <a:p>
            <a:pPr marL="514350" indent="-514350">
              <a:buFont typeface="+mj-lt"/>
              <a:buAutoNum type="arabicPeriod"/>
            </a:pPr>
            <a:r>
              <a:rPr lang="en-US" dirty="0" smtClean="0"/>
              <a:t>Description</a:t>
            </a:r>
          </a:p>
          <a:p>
            <a:pPr marL="514350" indent="-514350">
              <a:buFont typeface="+mj-lt"/>
              <a:buAutoNum type="arabicPeriod"/>
            </a:pPr>
            <a:r>
              <a:rPr lang="en-US" dirty="0" smtClean="0"/>
              <a:t>Mapping example</a:t>
            </a:r>
          </a:p>
          <a:p>
            <a:pPr marL="514350" indent="-514350">
              <a:buFont typeface="+mj-lt"/>
              <a:buAutoNum type="arabicPeriod"/>
            </a:pPr>
            <a:r>
              <a:rPr lang="en-US" dirty="0" smtClean="0"/>
              <a:t>Summary</a:t>
            </a:r>
          </a:p>
          <a:p>
            <a:pPr marL="514350" indent="-514350">
              <a:buFont typeface="+mj-lt"/>
              <a:buAutoNum type="arabicPeriod"/>
            </a:pPr>
            <a:endParaRPr lang="en-US" sz="2600" dirty="0"/>
          </a:p>
        </p:txBody>
      </p:sp>
      <p:sp>
        <p:nvSpPr>
          <p:cNvPr id="6" name="Text Box 8"/>
          <p:cNvSpPr txBox="1">
            <a:spLocks noChangeArrowheads="1"/>
          </p:cNvSpPr>
          <p:nvPr/>
        </p:nvSpPr>
        <p:spPr bwMode="auto">
          <a:xfrm>
            <a:off x="5054885" y="6460734"/>
            <a:ext cx="406856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pitchFamily="34" charset="0"/>
              </a:defRPr>
            </a:lvl1pPr>
            <a:lvl2pPr eaLnBrk="0" hangingPunct="0">
              <a:defRPr>
                <a:solidFill>
                  <a:schemeClr val="tx1"/>
                </a:solidFill>
                <a:latin typeface="Arial" pitchFamily="34" charset="0"/>
              </a:defRPr>
            </a:lvl2pPr>
            <a:lvl3pPr eaLnBrk="0" hangingPunct="0">
              <a:defRPr>
                <a:solidFill>
                  <a:schemeClr val="tx1"/>
                </a:solidFill>
                <a:latin typeface="Arial" pitchFamily="34" charset="0"/>
              </a:defRPr>
            </a:lvl3pPr>
            <a:lvl4pPr eaLnBrk="0" hangingPunct="0">
              <a:defRPr>
                <a:solidFill>
                  <a:schemeClr val="tx1"/>
                </a:solidFill>
                <a:latin typeface="Arial" pitchFamily="34" charset="0"/>
              </a:defRPr>
            </a:lvl4pPr>
            <a:lvl5pPr eaLnBrk="0" hangingPunct="0">
              <a:defRPr>
                <a:solidFill>
                  <a:schemeClr val="tx1"/>
                </a:solidFill>
                <a:latin typeface="Arial" pitchFamily="34" charset="0"/>
              </a:defRPr>
            </a:lvl5pPr>
            <a:lvl6pPr eaLnBrk="0" fontAlgn="base" hangingPunct="0">
              <a:spcBef>
                <a:spcPct val="20000"/>
              </a:spcBef>
              <a:spcAft>
                <a:spcPct val="0"/>
              </a:spcAft>
              <a:buChar char="•"/>
              <a:defRPr>
                <a:solidFill>
                  <a:schemeClr val="tx1"/>
                </a:solidFill>
                <a:latin typeface="Arial" pitchFamily="34" charset="0"/>
              </a:defRPr>
            </a:lvl6pPr>
            <a:lvl7pPr eaLnBrk="0" fontAlgn="base" hangingPunct="0">
              <a:spcBef>
                <a:spcPct val="20000"/>
              </a:spcBef>
              <a:spcAft>
                <a:spcPct val="0"/>
              </a:spcAft>
              <a:buChar char="•"/>
              <a:defRPr>
                <a:solidFill>
                  <a:schemeClr val="tx1"/>
                </a:solidFill>
                <a:latin typeface="Arial" pitchFamily="34" charset="0"/>
              </a:defRPr>
            </a:lvl7pPr>
            <a:lvl8pPr eaLnBrk="0" fontAlgn="base" hangingPunct="0">
              <a:spcBef>
                <a:spcPct val="20000"/>
              </a:spcBef>
              <a:spcAft>
                <a:spcPct val="0"/>
              </a:spcAft>
              <a:buChar char="•"/>
              <a:defRPr>
                <a:solidFill>
                  <a:schemeClr val="tx1"/>
                </a:solidFill>
                <a:latin typeface="Arial" pitchFamily="34" charset="0"/>
              </a:defRPr>
            </a:lvl8pPr>
            <a:lvl9pPr eaLnBrk="0" fontAlgn="base" hangingPunct="0">
              <a:spcBef>
                <a:spcPct val="20000"/>
              </a:spcBef>
              <a:spcAft>
                <a:spcPct val="0"/>
              </a:spcAft>
              <a:buChar char="•"/>
              <a:defRPr>
                <a:solidFill>
                  <a:schemeClr val="tx1"/>
                </a:solidFill>
                <a:latin typeface="Arial" pitchFamily="34" charset="0"/>
              </a:defRPr>
            </a:lvl9pPr>
          </a:lstStyle>
          <a:p>
            <a:pPr marL="342900" marR="0" lvl="0" indent="-342900" algn="r" defTabSz="914400" eaLnBrk="1" fontAlgn="base" latinLnBrk="0" hangingPunct="1">
              <a:lnSpc>
                <a:spcPct val="100000"/>
              </a:lnSpc>
              <a:spcBef>
                <a:spcPct val="50000"/>
              </a:spcBef>
              <a:spcAft>
                <a:spcPct val="0"/>
              </a:spcAft>
              <a:buClrTx/>
              <a:buSzTx/>
              <a:buFontTx/>
              <a:buNone/>
              <a:tabLst/>
              <a:defRPr/>
            </a:pPr>
            <a:r>
              <a:rPr kumimoji="0" lang="en-US" sz="1800" b="0" i="1" u="none" strike="noStrike" kern="0" cap="none" spc="0" normalizeH="0" baseline="0" noProof="0" dirty="0" smtClean="0">
                <a:ln>
                  <a:noFill/>
                </a:ln>
                <a:solidFill>
                  <a:srgbClr val="FFFFFF"/>
                </a:solidFill>
                <a:effectLst/>
                <a:uLnTx/>
                <a:uFillTx/>
                <a:latin typeface="Arial" pitchFamily="34" charset="0"/>
              </a:rPr>
              <a:t>Photo by Chris Linder (WHOI)</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33110" y="778604"/>
            <a:ext cx="5169565" cy="3823617"/>
          </a:xfrm>
          <a:prstGeom prst="rect">
            <a:avLst/>
          </a:prstGeom>
        </p:spPr>
      </p:pic>
      <p:sp>
        <p:nvSpPr>
          <p:cNvPr id="3" name="Slide Number Placeholder 2"/>
          <p:cNvSpPr>
            <a:spLocks noGrp="1"/>
          </p:cNvSpPr>
          <p:nvPr>
            <p:ph type="sldNum" sz="quarter" idx="12"/>
          </p:nvPr>
        </p:nvSpPr>
        <p:spPr/>
        <p:txBody>
          <a:bodyPr/>
          <a:lstStyle/>
          <a:p>
            <a:fld id="{F38DF745-7D3F-47F4-83A3-874385CFAA69}" type="slidenum">
              <a:rPr lang="en-US" smtClean="0"/>
              <a:pPr/>
              <a:t>2</a:t>
            </a:fld>
            <a:endParaRPr lang="en-US"/>
          </a:p>
        </p:txBody>
      </p:sp>
      <p:sp>
        <p:nvSpPr>
          <p:cNvPr id="5" name="TextBox 4"/>
          <p:cNvSpPr txBox="1"/>
          <p:nvPr/>
        </p:nvSpPr>
        <p:spPr>
          <a:xfrm>
            <a:off x="5054885" y="4675411"/>
            <a:ext cx="3470929" cy="1477328"/>
          </a:xfrm>
          <a:prstGeom prst="rect">
            <a:avLst/>
          </a:prstGeom>
          <a:noFill/>
        </p:spPr>
        <p:txBody>
          <a:bodyPr wrap="square" rtlCol="0">
            <a:spAutoFit/>
          </a:bodyPr>
          <a:lstStyle/>
          <a:p>
            <a:r>
              <a:rPr lang="en-US" dirty="0" smtClean="0"/>
              <a:t>QF “questionable” … </a:t>
            </a:r>
            <a:endParaRPr lang="en-US" dirty="0" smtClean="0"/>
          </a:p>
          <a:p>
            <a:r>
              <a:rPr lang="en-US" dirty="0" smtClean="0"/>
              <a:t>QF “Good” …</a:t>
            </a:r>
            <a:endParaRPr lang="en-US" dirty="0" smtClean="0"/>
          </a:p>
          <a:p>
            <a:r>
              <a:rPr lang="en-US" dirty="0" smtClean="0"/>
              <a:t>Why </a:t>
            </a:r>
            <a:r>
              <a:rPr lang="en-US" dirty="0" smtClean="0"/>
              <a:t>questionable or Good? What criteria was used so that I can make my own judgment.</a:t>
            </a:r>
          </a:p>
        </p:txBody>
      </p:sp>
    </p:spTree>
    <p:extLst>
      <p:ext uri="{BB962C8B-B14F-4D97-AF65-F5344CB8AC3E}">
        <p14:creationId xmlns:p14="http://schemas.microsoft.com/office/powerpoint/2010/main" val="1084035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odv.awi.de/fileadmin/user_upload/odv/pics/odv_difference.g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91684" y="4069724"/>
            <a:ext cx="6249987" cy="26085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47352" y="152718"/>
            <a:ext cx="5791200" cy="1371600"/>
          </a:xfrm>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b="0" dirty="0"/>
              <a:t>The </a:t>
            </a:r>
            <a:r>
              <a:rPr lang="en-US" b="0" dirty="0" smtClean="0"/>
              <a:t>objectives </a:t>
            </a:r>
            <a:r>
              <a:rPr lang="en-US" b="0" dirty="0"/>
              <a:t>of the recommended IODE Quality Flag Standard </a:t>
            </a:r>
            <a:r>
              <a:rPr lang="en-US" b="0" dirty="0" smtClean="0"/>
              <a:t>are:</a:t>
            </a:r>
          </a:p>
          <a:p>
            <a:r>
              <a:rPr lang="en-AU" b="0" dirty="0" smtClean="0"/>
              <a:t>1. to </a:t>
            </a:r>
            <a:r>
              <a:rPr lang="en-AU" b="0" dirty="0"/>
              <a:t>ensure </a:t>
            </a:r>
            <a:r>
              <a:rPr lang="en-AU" b="0" dirty="0" smtClean="0"/>
              <a:t>data quality consistency </a:t>
            </a:r>
            <a:r>
              <a:rPr lang="en-AU" b="0" dirty="0"/>
              <a:t>within a single data set and within a collection of data sets, </a:t>
            </a:r>
            <a:endParaRPr lang="en-AU" b="0" dirty="0" smtClean="0"/>
          </a:p>
          <a:p>
            <a:r>
              <a:rPr lang="en-AU" b="0" dirty="0" smtClean="0"/>
              <a:t>2. to </a:t>
            </a:r>
            <a:r>
              <a:rPr lang="en-AU" b="0" dirty="0"/>
              <a:t>ensure that the quality and errors of the data are apparent to the user, who has sufficient information to assess its suitability for a </a:t>
            </a:r>
            <a:r>
              <a:rPr lang="en-AU" b="0" dirty="0" smtClean="0"/>
              <a:t>task (</a:t>
            </a:r>
            <a:r>
              <a:rPr lang="en-AU" b="0" u="sng" dirty="0" smtClean="0"/>
              <a:t>fit for purpose</a:t>
            </a:r>
            <a:r>
              <a:rPr lang="en-AU" b="0" dirty="0" smtClean="0"/>
              <a:t>). </a:t>
            </a:r>
          </a:p>
          <a:p>
            <a:endParaRPr lang="en-US" sz="2400"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3</a:t>
            </a:fld>
            <a:endParaRPr lang="en-US"/>
          </a:p>
        </p:txBody>
      </p:sp>
      <p:pic>
        <p:nvPicPr>
          <p:cNvPr id="4100" name="Picture 4" descr="NOAA Photo Library Image - ship311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418755" y="4599522"/>
            <a:ext cx="1040282" cy="1621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404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65468"/>
            <a:ext cx="5791200" cy="1371600"/>
          </a:xfrm>
        </p:spPr>
        <p:txBody>
          <a:bodyPr/>
          <a:lstStyle/>
          <a:p>
            <a:r>
              <a:rPr lang="en-US" dirty="0" smtClean="0"/>
              <a:t>justification</a:t>
            </a:r>
            <a:endParaRPr lang="en-US" dirty="0"/>
          </a:p>
        </p:txBody>
      </p:sp>
      <p:sp>
        <p:nvSpPr>
          <p:cNvPr id="3" name="Content Placeholder 2"/>
          <p:cNvSpPr>
            <a:spLocks noGrp="1"/>
          </p:cNvSpPr>
          <p:nvPr>
            <p:ph idx="1"/>
          </p:nvPr>
        </p:nvSpPr>
        <p:spPr>
          <a:xfrm>
            <a:off x="457199" y="949379"/>
            <a:ext cx="8274677" cy="4992392"/>
          </a:xfrm>
        </p:spPr>
        <p:txBody>
          <a:bodyPr>
            <a:noAutofit/>
          </a:bodyPr>
          <a:lstStyle/>
          <a:p>
            <a:pPr>
              <a:spcBef>
                <a:spcPts val="400"/>
              </a:spcBef>
            </a:pPr>
            <a:r>
              <a:rPr lang="en-US" sz="1800" b="0" dirty="0" smtClean="0"/>
              <a:t>We wanted a </a:t>
            </a:r>
            <a:r>
              <a:rPr lang="en-GB" sz="1800" b="0" dirty="0" smtClean="0"/>
              <a:t>quality flag scheme that met several criteria:</a:t>
            </a:r>
            <a:br>
              <a:rPr lang="en-GB" sz="1800" b="0" dirty="0" smtClean="0"/>
            </a:br>
            <a:endParaRPr lang="en-GB" sz="1800" b="0" dirty="0" smtClean="0"/>
          </a:p>
          <a:p>
            <a:pPr marL="285750" indent="-285750">
              <a:spcBef>
                <a:spcPts val="400"/>
              </a:spcBef>
              <a:buFont typeface="Arial" panose="020B0604020202020204" pitchFamily="34" charset="0"/>
              <a:buChar char="•"/>
            </a:pPr>
            <a:r>
              <a:rPr lang="en-GB" b="0" dirty="0" smtClean="0"/>
              <a:t>Simple </a:t>
            </a:r>
            <a:r>
              <a:rPr lang="en-GB" b="0" dirty="0"/>
              <a:t>to </a:t>
            </a:r>
            <a:r>
              <a:rPr lang="en-GB" b="0" dirty="0" smtClean="0"/>
              <a:t>use, universal, </a:t>
            </a:r>
            <a:r>
              <a:rPr lang="en-GB" b="0" dirty="0"/>
              <a:t>and </a:t>
            </a:r>
            <a:r>
              <a:rPr lang="en-GB" b="0" dirty="0" smtClean="0"/>
              <a:t>unambiguous quality flag (QF) </a:t>
            </a:r>
            <a:r>
              <a:rPr lang="en-GB" b="0" dirty="0"/>
              <a:t>scheme </a:t>
            </a:r>
            <a:r>
              <a:rPr lang="en-GB" b="0" dirty="0" smtClean="0"/>
              <a:t>applicable </a:t>
            </a:r>
            <a:r>
              <a:rPr lang="en-GB" b="0" dirty="0"/>
              <a:t>to all data variables/parameters</a:t>
            </a:r>
            <a:r>
              <a:rPr lang="en-GB" b="0" dirty="0" smtClean="0"/>
              <a:t/>
            </a:r>
            <a:br>
              <a:rPr lang="en-GB" b="0" dirty="0" smtClean="0"/>
            </a:br>
            <a:endParaRPr lang="en-GB" b="0" dirty="0" smtClean="0"/>
          </a:p>
          <a:p>
            <a:pPr marL="285750" indent="-285750">
              <a:spcBef>
                <a:spcPts val="400"/>
              </a:spcBef>
              <a:buFont typeface="Arial" panose="020B0604020202020204" pitchFamily="34" charset="0"/>
              <a:buChar char="•"/>
            </a:pPr>
            <a:r>
              <a:rPr lang="en-GB" b="0" dirty="0" smtClean="0"/>
              <a:t>Contains only quantifiable assessments (metric) of </a:t>
            </a:r>
            <a:r>
              <a:rPr lang="en-GB" b="0" dirty="0"/>
              <a:t>data </a:t>
            </a:r>
            <a:r>
              <a:rPr lang="en-GB" b="0" dirty="0" smtClean="0"/>
              <a:t>quality</a:t>
            </a:r>
            <a:br>
              <a:rPr lang="en-GB" b="0" dirty="0" smtClean="0"/>
            </a:br>
            <a:endParaRPr lang="en-GB" b="0" dirty="0" smtClean="0"/>
          </a:p>
          <a:p>
            <a:pPr marL="285750" indent="-285750">
              <a:spcBef>
                <a:spcPts val="0"/>
              </a:spcBef>
              <a:buFont typeface="Arial" panose="020B0604020202020204" pitchFamily="34" charset="0"/>
              <a:buChar char="•"/>
            </a:pPr>
            <a:r>
              <a:rPr lang="en-GB" b="0" dirty="0" smtClean="0"/>
              <a:t>Easily </a:t>
            </a:r>
            <a:r>
              <a:rPr lang="en-GB" b="0" dirty="0"/>
              <a:t>mapped to existing </a:t>
            </a:r>
            <a:r>
              <a:rPr lang="en-GB" b="0" dirty="0" smtClean="0"/>
              <a:t>QF schemes without loss of information (mapping to existing QF schemes available)</a:t>
            </a:r>
          </a:p>
          <a:p>
            <a:pPr marL="285750" indent="-285750">
              <a:spcBef>
                <a:spcPts val="0"/>
              </a:spcBef>
              <a:buFont typeface="Arial" panose="020B0604020202020204" pitchFamily="34" charset="0"/>
              <a:buChar char="•"/>
            </a:pPr>
            <a:endParaRPr lang="en-GB" b="0" dirty="0"/>
          </a:p>
          <a:p>
            <a:pPr marL="285750" indent="-285750">
              <a:spcBef>
                <a:spcPts val="0"/>
              </a:spcBef>
              <a:buFont typeface="Arial" panose="020B0604020202020204" pitchFamily="34" charset="0"/>
              <a:buChar char="•"/>
            </a:pPr>
            <a:r>
              <a:rPr lang="en-GB" b="0" dirty="0" smtClean="0"/>
              <a:t>Easy </a:t>
            </a:r>
            <a:r>
              <a:rPr lang="en-GB" b="0" dirty="0"/>
              <a:t>to use </a:t>
            </a:r>
            <a:r>
              <a:rPr lang="en-GB" b="0" dirty="0" smtClean="0"/>
              <a:t>(logic) when </a:t>
            </a:r>
            <a:r>
              <a:rPr lang="en-GB" b="0" dirty="0"/>
              <a:t>generating QF for derived/calculated values (“QF inheritance</a:t>
            </a:r>
            <a:r>
              <a:rPr lang="en-GB" b="0" dirty="0" smtClean="0"/>
              <a:t>”)</a:t>
            </a:r>
            <a:endParaRPr lang="en-GB" b="0" dirty="0"/>
          </a:p>
        </p:txBody>
      </p:sp>
      <p:sp>
        <p:nvSpPr>
          <p:cNvPr id="4" name="Rectangle 4"/>
          <p:cNvSpPr>
            <a:spLocks noChangeArrowheads="1"/>
          </p:cNvSpPr>
          <p:nvPr/>
        </p:nvSpPr>
        <p:spPr bwMode="auto">
          <a:xfrm>
            <a:off x="334850" y="5259728"/>
            <a:ext cx="4739426"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l"/>
            <a:r>
              <a:rPr lang="en-US" altLang="en-US" sz="1600" dirty="0">
                <a:solidFill>
                  <a:schemeClr val="tx1"/>
                </a:solidFill>
                <a:latin typeface="Comic Sans MS" pitchFamily="66" charset="0"/>
              </a:rPr>
              <a:t>Einstein's razor: </a:t>
            </a:r>
            <a:r>
              <a:rPr lang="en-US" altLang="en-US" sz="1600" dirty="0" smtClean="0">
                <a:solidFill>
                  <a:schemeClr val="tx1"/>
                </a:solidFill>
                <a:latin typeface="Comic Sans MS" pitchFamily="66" charset="0"/>
              </a:rPr>
              <a:t>“</a:t>
            </a:r>
            <a:r>
              <a:rPr lang="en-US" altLang="en-US" sz="1600" dirty="0">
                <a:solidFill>
                  <a:schemeClr val="tx1"/>
                </a:solidFill>
                <a:latin typeface="Comic Sans MS" pitchFamily="66" charset="0"/>
              </a:rPr>
              <a:t>Everything should be made </a:t>
            </a:r>
            <a:r>
              <a:rPr lang="en-US" altLang="en-US" sz="1600" dirty="0" smtClean="0">
                <a:solidFill>
                  <a:schemeClr val="tx1"/>
                </a:solidFill>
                <a:latin typeface="Comic Sans MS" pitchFamily="66" charset="0"/>
              </a:rPr>
              <a:t>as simple </a:t>
            </a:r>
            <a:r>
              <a:rPr lang="en-US" altLang="en-US" sz="1600" dirty="0">
                <a:solidFill>
                  <a:schemeClr val="tx1"/>
                </a:solidFill>
                <a:latin typeface="Comic Sans MS" pitchFamily="66" charset="0"/>
              </a:rPr>
              <a:t>as possible, but not simpler”</a:t>
            </a:r>
          </a:p>
        </p:txBody>
      </p:sp>
      <p:sp>
        <p:nvSpPr>
          <p:cNvPr id="5" name="Slide Number Placeholder 4"/>
          <p:cNvSpPr>
            <a:spLocks noGrp="1"/>
          </p:cNvSpPr>
          <p:nvPr>
            <p:ph type="sldNum" sz="quarter" idx="12"/>
          </p:nvPr>
        </p:nvSpPr>
        <p:spPr/>
        <p:txBody>
          <a:bodyPr/>
          <a:lstStyle/>
          <a:p>
            <a:fld id="{F38DF745-7D3F-47F4-83A3-874385CFAA69}" type="slidenum">
              <a:rPr lang="en-US" smtClean="0"/>
              <a:pPr/>
              <a:t>4</a:t>
            </a:fld>
            <a:endParaRPr lang="en-US"/>
          </a:p>
        </p:txBody>
      </p:sp>
      <p:pic>
        <p:nvPicPr>
          <p:cNvPr id="7" name="Picture 4" descr="http://www.ocean.washington.edu/courses/oc513/A16_SALNTY.g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63673" y="4778062"/>
            <a:ext cx="2943831" cy="1947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24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ods_fi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5444" y="959476"/>
            <a:ext cx="4439768" cy="58985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96404" y="0"/>
            <a:ext cx="8165206" cy="1371600"/>
          </a:xfrm>
        </p:spPr>
        <p:txBody>
          <a:bodyPr>
            <a:normAutofit/>
          </a:bodyPr>
          <a:lstStyle/>
          <a:p>
            <a:r>
              <a:rPr lang="en-US" sz="2000" dirty="0" smtClean="0"/>
              <a:t>JOINT JCOMM/IODE  Ocean data standards and best practices project (ODSBP)</a:t>
            </a:r>
            <a:endParaRPr lang="en-US" sz="2000" dirty="0"/>
          </a:p>
        </p:txBody>
      </p:sp>
      <p:sp>
        <p:nvSpPr>
          <p:cNvPr id="7" name="TextBox 6"/>
          <p:cNvSpPr txBox="1"/>
          <p:nvPr/>
        </p:nvSpPr>
        <p:spPr>
          <a:xfrm>
            <a:off x="196404" y="1554247"/>
            <a:ext cx="4530142"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Idea came out of IODE GEBICH workshops on QC/QA of chemical oceanographic data (</a:t>
            </a:r>
            <a:r>
              <a:rPr lang="en-US" sz="2000" dirty="0" smtClean="0">
                <a:hlinkClick r:id="rId4"/>
              </a:rPr>
              <a:t>2010</a:t>
            </a:r>
            <a:r>
              <a:rPr lang="en-US" sz="2000" dirty="0" smtClean="0"/>
              <a:t>; </a:t>
            </a:r>
            <a:r>
              <a:rPr lang="en-US" sz="2000" dirty="0" smtClean="0">
                <a:hlinkClick r:id="rId5"/>
              </a:rPr>
              <a:t>2012</a:t>
            </a:r>
            <a:r>
              <a:rPr lang="en-US" sz="2000" dirty="0" smtClean="0"/>
              <a:t>)</a:t>
            </a:r>
          </a:p>
          <a:p>
            <a:endParaRPr lang="en-US" sz="2000" dirty="0"/>
          </a:p>
          <a:p>
            <a:pPr marL="285750" indent="-285750">
              <a:buFont typeface="Arial" panose="020B0604020202020204" pitchFamily="34" charset="0"/>
              <a:buChar char="•"/>
            </a:pPr>
            <a:r>
              <a:rPr lang="en-US" sz="2000" dirty="0" smtClean="0"/>
              <a:t>ODSBP review process</a:t>
            </a:r>
          </a:p>
          <a:p>
            <a:endParaRPr lang="en-US" sz="2000" dirty="0"/>
          </a:p>
          <a:p>
            <a:pPr marL="285750" indent="-285750">
              <a:buFont typeface="Arial" panose="020B0604020202020204" pitchFamily="34" charset="0"/>
              <a:buChar char="•"/>
            </a:pPr>
            <a:r>
              <a:rPr lang="en-US" sz="2000" dirty="0" smtClean="0"/>
              <a:t>ODSBP recommended Feb 2103</a:t>
            </a:r>
          </a:p>
          <a:p>
            <a:endParaRPr lang="en-US" sz="2000" dirty="0"/>
          </a:p>
          <a:p>
            <a:pPr marL="285750" indent="-285750">
              <a:buFont typeface="Arial" panose="020B0604020202020204" pitchFamily="34" charset="0"/>
              <a:buChar char="•"/>
            </a:pPr>
            <a:r>
              <a:rPr lang="en-US" sz="2000" dirty="0" smtClean="0"/>
              <a:t>Proposed and accepted at IODE XXII by member states (March 2013)</a:t>
            </a:r>
          </a:p>
          <a:p>
            <a:endParaRPr lang="en-US" sz="2000" dirty="0"/>
          </a:p>
          <a:p>
            <a:pPr marL="285750" indent="-285750">
              <a:buFont typeface="Arial" panose="020B0604020202020204" pitchFamily="34" charset="0"/>
              <a:buChar char="•"/>
            </a:pPr>
            <a:r>
              <a:rPr lang="en-US" sz="2000" dirty="0" smtClean="0"/>
              <a:t>Proposed to IOC/JCOMM (pending)</a:t>
            </a:r>
            <a:endParaRPr lang="en-US" sz="2000" dirty="0"/>
          </a:p>
        </p:txBody>
      </p:sp>
      <p:pic>
        <p:nvPicPr>
          <p:cNvPr id="8194" name="Picture 2" descr="http://www.oceandatastandards.org/templates/ods/images/banner.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40913" y="6149372"/>
            <a:ext cx="7547020" cy="70862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F38DF745-7D3F-47F4-83A3-874385CFAA69}" type="slidenum">
              <a:rPr lang="en-US" smtClean="0"/>
              <a:pPr/>
              <a:t>5</a:t>
            </a:fld>
            <a:endParaRPr lang="en-US"/>
          </a:p>
        </p:txBody>
      </p:sp>
    </p:spTree>
    <p:extLst>
      <p:ext uri="{BB962C8B-B14F-4D97-AF65-F5344CB8AC3E}">
        <p14:creationId xmlns:p14="http://schemas.microsoft.com/office/powerpoint/2010/main" val="92987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2485" y="45857"/>
            <a:ext cx="8594333" cy="1143000"/>
          </a:xfrm>
        </p:spPr>
        <p:txBody>
          <a:bodyPr>
            <a:normAutofit fontScale="90000"/>
          </a:bodyPr>
          <a:lstStyle/>
          <a:p>
            <a:r>
              <a:rPr lang="en-US" b="1" dirty="0"/>
              <a:t>IODE  Data  Quality  Flag  Scheme</a:t>
            </a:r>
            <a:endParaRPr lang="en-US" dirty="0"/>
          </a:p>
        </p:txBody>
      </p:sp>
      <p:sp>
        <p:nvSpPr>
          <p:cNvPr id="38915" name="Rectangle 3"/>
          <p:cNvSpPr>
            <a:spLocks noGrp="1" noChangeArrowheads="1"/>
          </p:cNvSpPr>
          <p:nvPr>
            <p:ph idx="1"/>
          </p:nvPr>
        </p:nvSpPr>
        <p:spPr>
          <a:xfrm>
            <a:off x="354168" y="1304422"/>
            <a:ext cx="8229600" cy="4862243"/>
          </a:xfrm>
        </p:spPr>
        <p:txBody>
          <a:bodyPr>
            <a:normAutofit fontScale="92500" lnSpcReduction="10000"/>
          </a:bodyPr>
          <a:lstStyle/>
          <a:p>
            <a:pPr marL="457200" indent="-457200">
              <a:buFont typeface="Arial" pitchFamily="34" charset="0"/>
              <a:buChar char="•"/>
            </a:pPr>
            <a:r>
              <a:rPr lang="en-US" b="0" dirty="0" smtClean="0"/>
              <a:t>A flag scheme to enable exchange of oceanographic </a:t>
            </a:r>
            <a:r>
              <a:rPr lang="en-US" b="0" dirty="0"/>
              <a:t>and </a:t>
            </a:r>
            <a:r>
              <a:rPr lang="en-US" b="0" dirty="0" smtClean="0"/>
              <a:t>marine meteorological data</a:t>
            </a:r>
          </a:p>
          <a:p>
            <a:pPr marL="457200" indent="-457200">
              <a:buFont typeface="Arial" pitchFamily="34" charset="0"/>
              <a:buChar char="•"/>
            </a:pPr>
            <a:r>
              <a:rPr lang="en-US" b="0" dirty="0" smtClean="0"/>
              <a:t>Published in April 2013 as a UNESCO/IOC Manuals </a:t>
            </a:r>
            <a:r>
              <a:rPr lang="en-US" b="0" dirty="0"/>
              <a:t>and guides No. 54 - Volume </a:t>
            </a:r>
            <a:r>
              <a:rPr lang="en-US" b="0" dirty="0" smtClean="0"/>
              <a:t>3: Ocean </a:t>
            </a:r>
            <a:r>
              <a:rPr lang="en-US" b="0" dirty="0"/>
              <a:t>Data Standards: Recommendation for a Quality Flag Scheme for the Exchange of Oceanographic and Marine Meteorological Data</a:t>
            </a:r>
            <a:r>
              <a:rPr lang="en-US" b="0" dirty="0" smtClean="0"/>
              <a:t/>
            </a:r>
            <a:br>
              <a:rPr lang="en-US" b="0" dirty="0" smtClean="0"/>
            </a:br>
            <a:endParaRPr lang="en-US" b="0" dirty="0" smtClean="0"/>
          </a:p>
          <a:p>
            <a:pPr marL="457200" indent="-457200">
              <a:buFont typeface="Arial" pitchFamily="34" charset="0"/>
              <a:buChar char="•"/>
            </a:pPr>
            <a:endParaRPr lang="en-US" dirty="0"/>
          </a:p>
          <a:p>
            <a:pPr marL="457200" indent="-457200">
              <a:buFont typeface="Arial" pitchFamily="34" charset="0"/>
              <a:buChar char="•"/>
            </a:pPr>
            <a:endParaRPr lang="en-US" dirty="0" smtClean="0"/>
          </a:p>
          <a:p>
            <a:pPr marL="457200" indent="-457200">
              <a:buFont typeface="Arial" pitchFamily="34" charset="0"/>
              <a:buChar char="•"/>
            </a:pPr>
            <a:endParaRPr lang="en-US" dirty="0" smtClean="0"/>
          </a:p>
          <a:p>
            <a:r>
              <a:rPr lang="en-US" sz="1400" dirty="0" smtClean="0">
                <a:solidFill>
                  <a:schemeClr val="tx2">
                    <a:lumMod val="50000"/>
                  </a:schemeClr>
                </a:solidFill>
              </a:rPr>
              <a:t>Cite </a:t>
            </a:r>
            <a:r>
              <a:rPr lang="en-US" sz="1400" dirty="0">
                <a:solidFill>
                  <a:schemeClr val="tx2">
                    <a:lumMod val="50000"/>
                  </a:schemeClr>
                </a:solidFill>
              </a:rPr>
              <a:t>as</a:t>
            </a:r>
            <a:r>
              <a:rPr lang="en-US" sz="1400" b="0" dirty="0">
                <a:solidFill>
                  <a:schemeClr val="tx2">
                    <a:lumMod val="50000"/>
                  </a:schemeClr>
                </a:solidFill>
              </a:rPr>
              <a:t>: Intergovernmental Oceanographic Commission of UNESCO. </a:t>
            </a:r>
            <a:r>
              <a:rPr lang="en-US" sz="1400" b="0" dirty="0" smtClean="0">
                <a:solidFill>
                  <a:schemeClr val="tx2">
                    <a:lumMod val="50000"/>
                  </a:schemeClr>
                </a:solidFill>
              </a:rPr>
              <a:t/>
            </a:r>
            <a:br>
              <a:rPr lang="en-US" sz="1400" b="0" dirty="0" smtClean="0">
                <a:solidFill>
                  <a:schemeClr val="tx2">
                    <a:lumMod val="50000"/>
                  </a:schemeClr>
                </a:solidFill>
              </a:rPr>
            </a:br>
            <a:r>
              <a:rPr lang="en-US" sz="1400" b="0" dirty="0" smtClean="0">
                <a:solidFill>
                  <a:schemeClr val="tx2">
                    <a:lumMod val="50000"/>
                  </a:schemeClr>
                </a:solidFill>
              </a:rPr>
              <a:t>2013</a:t>
            </a:r>
            <a:r>
              <a:rPr lang="en-US" sz="1400" b="0" dirty="0">
                <a:solidFill>
                  <a:schemeClr val="tx2">
                    <a:lumMod val="50000"/>
                  </a:schemeClr>
                </a:solidFill>
              </a:rPr>
              <a:t>. </a:t>
            </a:r>
            <a:r>
              <a:rPr lang="en-US" sz="1400" b="0" dirty="0" smtClean="0">
                <a:solidFill>
                  <a:schemeClr val="tx2">
                    <a:lumMod val="50000"/>
                  </a:schemeClr>
                </a:solidFill>
              </a:rPr>
              <a:t>Ocean Data </a:t>
            </a:r>
            <a:r>
              <a:rPr lang="en-US" sz="1400" b="0" dirty="0">
                <a:solidFill>
                  <a:schemeClr val="tx2">
                    <a:lumMod val="50000"/>
                  </a:schemeClr>
                </a:solidFill>
              </a:rPr>
              <a:t>Standards, Vol.3: Recommendation for a Quality </a:t>
            </a:r>
            <a:r>
              <a:rPr lang="en-US" sz="1400" b="0" dirty="0" smtClean="0">
                <a:solidFill>
                  <a:schemeClr val="tx2">
                    <a:lumMod val="50000"/>
                  </a:schemeClr>
                </a:solidFill>
              </a:rPr>
              <a:t/>
            </a:r>
            <a:br>
              <a:rPr lang="en-US" sz="1400" b="0" dirty="0" smtClean="0">
                <a:solidFill>
                  <a:schemeClr val="tx2">
                    <a:lumMod val="50000"/>
                  </a:schemeClr>
                </a:solidFill>
              </a:rPr>
            </a:br>
            <a:r>
              <a:rPr lang="en-US" sz="1400" b="0" dirty="0" smtClean="0">
                <a:solidFill>
                  <a:schemeClr val="tx2">
                    <a:lumMod val="50000"/>
                  </a:schemeClr>
                </a:solidFill>
              </a:rPr>
              <a:t>Flag </a:t>
            </a:r>
            <a:r>
              <a:rPr lang="en-US" sz="1400" b="0" dirty="0">
                <a:solidFill>
                  <a:schemeClr val="tx2">
                    <a:lumMod val="50000"/>
                  </a:schemeClr>
                </a:solidFill>
              </a:rPr>
              <a:t>Scheme for </a:t>
            </a:r>
            <a:r>
              <a:rPr lang="en-US" sz="1400" b="0" dirty="0" smtClean="0">
                <a:solidFill>
                  <a:schemeClr val="tx2">
                    <a:lumMod val="50000"/>
                  </a:schemeClr>
                </a:solidFill>
              </a:rPr>
              <a:t>the Exchange of </a:t>
            </a:r>
            <a:r>
              <a:rPr lang="en-US" sz="1400" b="0" dirty="0">
                <a:solidFill>
                  <a:schemeClr val="tx2">
                    <a:lumMod val="50000"/>
                  </a:schemeClr>
                </a:solidFill>
              </a:rPr>
              <a:t>Oceanographic and Marine </a:t>
            </a:r>
            <a:r>
              <a:rPr lang="en-US" sz="1400" b="0" dirty="0" smtClean="0">
                <a:solidFill>
                  <a:schemeClr val="tx2">
                    <a:lumMod val="50000"/>
                  </a:schemeClr>
                </a:solidFill>
              </a:rPr>
              <a:t/>
            </a:r>
            <a:br>
              <a:rPr lang="en-US" sz="1400" b="0" dirty="0" smtClean="0">
                <a:solidFill>
                  <a:schemeClr val="tx2">
                    <a:lumMod val="50000"/>
                  </a:schemeClr>
                </a:solidFill>
              </a:rPr>
            </a:br>
            <a:r>
              <a:rPr lang="en-US" sz="1400" b="0" dirty="0" smtClean="0">
                <a:solidFill>
                  <a:schemeClr val="tx2">
                    <a:lumMod val="50000"/>
                  </a:schemeClr>
                </a:solidFill>
              </a:rPr>
              <a:t>Meteorological </a:t>
            </a:r>
            <a:r>
              <a:rPr lang="en-US" sz="1400" b="0" dirty="0">
                <a:solidFill>
                  <a:schemeClr val="tx2">
                    <a:lumMod val="50000"/>
                  </a:schemeClr>
                </a:solidFill>
              </a:rPr>
              <a:t>Data. </a:t>
            </a:r>
            <a:r>
              <a:rPr lang="en-US" sz="1400" b="0" dirty="0" smtClean="0">
                <a:solidFill>
                  <a:schemeClr val="tx2">
                    <a:lumMod val="50000"/>
                  </a:schemeClr>
                </a:solidFill>
              </a:rPr>
              <a:t>UNESCO, Paris</a:t>
            </a:r>
            <a:r>
              <a:rPr lang="en-US" sz="1400" b="0" dirty="0">
                <a:solidFill>
                  <a:schemeClr val="tx2">
                    <a:lumMod val="50000"/>
                  </a:schemeClr>
                </a:solidFill>
              </a:rPr>
              <a:t>, France. </a:t>
            </a:r>
            <a:r>
              <a:rPr lang="en-US" sz="1400" b="0" dirty="0" smtClean="0">
                <a:solidFill>
                  <a:schemeClr val="tx2">
                    <a:lumMod val="50000"/>
                  </a:schemeClr>
                </a:solidFill>
              </a:rPr>
              <a:t>(</a:t>
            </a:r>
            <a:r>
              <a:rPr lang="en-US" sz="1400" b="0" dirty="0">
                <a:solidFill>
                  <a:schemeClr val="tx2">
                    <a:lumMod val="50000"/>
                  </a:schemeClr>
                </a:solidFill>
              </a:rPr>
              <a:t>IOC Manuals and </a:t>
            </a:r>
            <a:r>
              <a:rPr lang="en-US" sz="1400" b="0" dirty="0" smtClean="0">
                <a:solidFill>
                  <a:schemeClr val="tx2">
                    <a:lumMod val="50000"/>
                  </a:schemeClr>
                </a:solidFill>
              </a:rPr>
              <a:t/>
            </a:r>
            <a:br>
              <a:rPr lang="en-US" sz="1400" b="0" dirty="0" smtClean="0">
                <a:solidFill>
                  <a:schemeClr val="tx2">
                    <a:lumMod val="50000"/>
                  </a:schemeClr>
                </a:solidFill>
              </a:rPr>
            </a:br>
            <a:r>
              <a:rPr lang="en-US" sz="1400" b="0" dirty="0" smtClean="0">
                <a:solidFill>
                  <a:schemeClr val="tx2">
                    <a:lumMod val="50000"/>
                  </a:schemeClr>
                </a:solidFill>
              </a:rPr>
              <a:t>Guides</a:t>
            </a:r>
            <a:r>
              <a:rPr lang="en-US" sz="1400" b="0" dirty="0">
                <a:solidFill>
                  <a:schemeClr val="tx2">
                    <a:lumMod val="50000"/>
                  </a:schemeClr>
                </a:solidFill>
              </a:rPr>
              <a:t>, 54, Vol. 3.) 12 pp. (English</a:t>
            </a:r>
            <a:r>
              <a:rPr lang="en-US" sz="1400" b="0" dirty="0" smtClean="0">
                <a:solidFill>
                  <a:schemeClr val="tx2">
                    <a:lumMod val="50000"/>
                  </a:schemeClr>
                </a:solidFill>
              </a:rPr>
              <a:t>) (</a:t>
            </a:r>
            <a:r>
              <a:rPr lang="en-US" sz="1400" b="0" dirty="0">
                <a:solidFill>
                  <a:schemeClr val="tx2">
                    <a:lumMod val="50000"/>
                  </a:schemeClr>
                </a:solidFill>
              </a:rPr>
              <a:t>IOC/2013/MG/54-3) </a:t>
            </a:r>
            <a:r>
              <a:rPr lang="en-US" sz="1400" b="0" dirty="0" smtClean="0">
                <a:solidFill>
                  <a:schemeClr val="tx2">
                    <a:lumMod val="50000"/>
                  </a:schemeClr>
                </a:solidFill>
              </a:rPr>
              <a:t/>
            </a:r>
            <a:br>
              <a:rPr lang="en-US" sz="1400" b="0" dirty="0" smtClean="0">
                <a:solidFill>
                  <a:schemeClr val="tx2">
                    <a:lumMod val="50000"/>
                  </a:schemeClr>
                </a:solidFill>
              </a:rPr>
            </a:br>
            <a:r>
              <a:rPr lang="en-US" sz="1400" b="0" dirty="0" smtClean="0">
                <a:solidFill>
                  <a:schemeClr val="tx2">
                    <a:lumMod val="50000"/>
                  </a:schemeClr>
                </a:solidFill>
                <a:hlinkClick r:id="rId3"/>
              </a:rPr>
              <a:t>http</a:t>
            </a:r>
            <a:r>
              <a:rPr lang="en-US" sz="1400" b="0" dirty="0">
                <a:solidFill>
                  <a:schemeClr val="tx2">
                    <a:lumMod val="50000"/>
                  </a:schemeClr>
                </a:solidFill>
                <a:hlinkClick r:id="rId3"/>
              </a:rPr>
              <a:t>://</a:t>
            </a:r>
            <a:r>
              <a:rPr lang="en-US" sz="1400" b="0" dirty="0" smtClean="0">
                <a:solidFill>
                  <a:schemeClr val="tx2">
                    <a:lumMod val="50000"/>
                  </a:schemeClr>
                </a:solidFill>
                <a:hlinkClick r:id="rId3"/>
              </a:rPr>
              <a:t>www.iode.org/mg54_3</a:t>
            </a:r>
            <a:endParaRPr lang="en-US" sz="1400" b="0" dirty="0" smtClean="0">
              <a:solidFill>
                <a:schemeClr val="tx2">
                  <a:lumMod val="50000"/>
                </a:schemeClr>
              </a:solidFill>
            </a:endParaRPr>
          </a:p>
          <a:p>
            <a:pPr marL="457200" indent="-457200">
              <a:buFont typeface="Arial" pitchFamily="34" charset="0"/>
              <a:buChar char="•"/>
            </a:pPr>
            <a:endParaRPr lang="en-US" dirty="0"/>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859887" y="2807594"/>
            <a:ext cx="2814034" cy="3734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F38DF745-7D3F-47F4-83A3-874385CFAA69}" type="slidenum">
              <a:rPr lang="en-US" smtClean="0"/>
              <a:pPr/>
              <a:t>6</a:t>
            </a:fld>
            <a:endParaRPr lang="en-US"/>
          </a:p>
        </p:txBody>
      </p:sp>
    </p:spTree>
    <p:extLst>
      <p:ext uri="{BB962C8B-B14F-4D97-AF65-F5344CB8AC3E}">
        <p14:creationId xmlns:p14="http://schemas.microsoft.com/office/powerpoint/2010/main" val="2328956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561786" cy="1371600"/>
          </a:xfrm>
        </p:spPr>
        <p:txBody>
          <a:bodyPr/>
          <a:lstStyle/>
          <a:p>
            <a:r>
              <a:rPr lang="en-US" dirty="0" smtClean="0"/>
              <a:t>Quality flag Scheme</a:t>
            </a:r>
            <a:endParaRPr lang="en-US" dirty="0"/>
          </a:p>
        </p:txBody>
      </p:sp>
      <p:sp>
        <p:nvSpPr>
          <p:cNvPr id="3" name="Content Placeholder 2"/>
          <p:cNvSpPr>
            <a:spLocks noGrp="1"/>
          </p:cNvSpPr>
          <p:nvPr>
            <p:ph idx="1"/>
          </p:nvPr>
        </p:nvSpPr>
        <p:spPr/>
        <p:txBody>
          <a:bodyPr>
            <a:normAutofit/>
          </a:bodyPr>
          <a:lstStyle/>
          <a:p>
            <a:r>
              <a:rPr lang="en-US" sz="2400" b="0" u="sng" dirty="0" smtClean="0"/>
              <a:t>Two-level </a:t>
            </a:r>
            <a:r>
              <a:rPr lang="en-US" sz="2400" b="0" u="sng" dirty="0"/>
              <a:t>quality flag scheme </a:t>
            </a:r>
            <a:r>
              <a:rPr lang="en-US" sz="2400" b="0" dirty="0"/>
              <a:t>(QF) </a:t>
            </a:r>
            <a:r>
              <a:rPr lang="en-US" sz="2400" b="0" dirty="0" smtClean="0"/>
              <a:t/>
            </a:r>
            <a:br>
              <a:rPr lang="en-US" sz="2400" b="0" dirty="0" smtClean="0"/>
            </a:br>
            <a:endParaRPr lang="en-US" sz="2400" b="0" dirty="0" smtClean="0"/>
          </a:p>
          <a:p>
            <a:pPr marL="457200" indent="-457200">
              <a:buAutoNum type="arabicPeriod"/>
            </a:pPr>
            <a:r>
              <a:rPr lang="en-US" sz="2400" b="0" dirty="0" smtClean="0"/>
              <a:t>The </a:t>
            </a:r>
            <a:r>
              <a:rPr lang="en-US" sz="2400" b="0" u="sng" dirty="0" smtClean="0"/>
              <a:t>primary </a:t>
            </a:r>
            <a:r>
              <a:rPr lang="en-US" sz="2400" b="0" u="sng" dirty="0"/>
              <a:t>level</a:t>
            </a:r>
            <a:r>
              <a:rPr lang="en-US" sz="2400" b="0" dirty="0"/>
              <a:t> </a:t>
            </a:r>
            <a:r>
              <a:rPr lang="en-US" sz="2400" b="0" dirty="0" smtClean="0"/>
              <a:t>defines </a:t>
            </a:r>
            <a:r>
              <a:rPr lang="en-US" sz="2400" b="0" dirty="0"/>
              <a:t>the data quality flags </a:t>
            </a:r>
            <a:r>
              <a:rPr lang="en-US" sz="2400" b="0" dirty="0" smtClean="0"/>
              <a:t>only (intended </a:t>
            </a:r>
            <a:r>
              <a:rPr lang="en-US" sz="2400" b="0" dirty="0"/>
              <a:t>for data users that need only basic data quality </a:t>
            </a:r>
            <a:r>
              <a:rPr lang="en-US" sz="2400" b="0" dirty="0" smtClean="0"/>
              <a:t>flags), </a:t>
            </a:r>
          </a:p>
          <a:p>
            <a:pPr marL="457200" indent="-457200">
              <a:buAutoNum type="arabicPeriod"/>
            </a:pPr>
            <a:r>
              <a:rPr lang="en-US" sz="2400" b="0" dirty="0" smtClean="0"/>
              <a:t>The </a:t>
            </a:r>
            <a:r>
              <a:rPr lang="en-US" sz="2400" b="0" u="sng" dirty="0"/>
              <a:t>secondary </a:t>
            </a:r>
            <a:r>
              <a:rPr lang="en-US" sz="2400" b="0" u="sng" dirty="0" smtClean="0"/>
              <a:t>level</a:t>
            </a:r>
            <a:r>
              <a:rPr lang="en-US" sz="2400" b="0" dirty="0"/>
              <a:t> </a:t>
            </a:r>
            <a:r>
              <a:rPr lang="en-US" sz="2400" b="0" dirty="0" smtClean="0"/>
              <a:t>(recommended), </a:t>
            </a:r>
            <a:r>
              <a:rPr lang="en-US" sz="2400" b="0" dirty="0"/>
              <a:t>complements the first level by providing the justification for the quality flags, based on quality control tests or data processing </a:t>
            </a:r>
            <a:r>
              <a:rPr lang="en-US" sz="2400" b="0" dirty="0" smtClean="0"/>
              <a:t>history (fit for purpose)</a:t>
            </a:r>
          </a:p>
          <a:p>
            <a:endParaRPr lang="en-US" b="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7</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9443" y="5114925"/>
            <a:ext cx="140970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7916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375"/>
            <a:ext cx="7617854" cy="1371600"/>
          </a:xfrm>
        </p:spPr>
        <p:txBody>
          <a:bodyPr>
            <a:normAutofit/>
          </a:bodyPr>
          <a:lstStyle/>
          <a:p>
            <a:r>
              <a:rPr lang="en-US" sz="2800" b="1" dirty="0" smtClean="0"/>
              <a:t>QUALITY  FLAGS:  Primary  level</a:t>
            </a:r>
            <a:endParaRPr lang="en-US" sz="2800" b="1" dirty="0"/>
          </a:p>
        </p:txBody>
      </p:sp>
      <p:sp>
        <p:nvSpPr>
          <p:cNvPr id="5" name="Title 1"/>
          <p:cNvSpPr>
            <a:spLocks noGrp="1"/>
          </p:cNvSpPr>
          <p:nvPr/>
        </p:nvSpPr>
        <p:spPr>
          <a:xfrm>
            <a:off x="455490" y="72225"/>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3200" dirty="0">
              <a:solidFill>
                <a:srgbClr val="3281BF"/>
              </a:solidFill>
            </a:endParaRPr>
          </a:p>
        </p:txBody>
      </p:sp>
      <p:pic>
        <p:nvPicPr>
          <p:cNvPr id="5122"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49321" y="1329563"/>
            <a:ext cx="7841937" cy="4190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F38DF745-7D3F-47F4-83A3-874385CFAA69}" type="slidenum">
              <a:rPr lang="en-US" smtClean="0"/>
              <a:pPr/>
              <a:t>8</a:t>
            </a:fld>
            <a:endParaRPr lang="en-US"/>
          </a:p>
        </p:txBody>
      </p:sp>
      <p:sp>
        <p:nvSpPr>
          <p:cNvPr id="4" name="AutoShape 2" descr="data:image/jpeg;base64,/9j/4AAQSkZJRgABAQAAAQABAAD/2wCEAAkGBxQTEhIUEhQUFRUUFxUUFxUXGBUYFhgYFxYXFxYbGxcYHSggGBolHhUUITEhJSkrLi4uGB80ODMsNygtLisBCgoKDg0OGhAQGiwkHyQsLCwsLCwsLCwsLCwsLCwsLCwsLCwsLCwsLCwsLCwsLCwsLCwsLCwsLCwsLCwsLCwsLP/AABEIAOQA3QMBIgACEQEDEQH/xAAcAAEAAgIDAQAAAAAAAAAAAAAABQYDBwECBAj/xAA8EAACAQIFAgQEBAQFAwUAAAABAgADEQQFEiExBkETIlFhMnGBkQdCobEjUmLRFHKCwfAzQ7IVY5LC4f/EABcBAQEBAQAAAAAAAAAAAAAAAAABAgP/xAAfEQEBAQACAgMBAQAAAAAAAAAAARECIRIxQVFhcTL/2gAMAwEAAhEDEQA/AN4xEQEREBERAREQEREBERAROlWqF5NpXM1zw7rT5HPcQJfG5tTp8m59BPRg8WtRQy/Y8ia8qV97m7X9OQZO9M4euHDubU9wPU/OTVW2JwDOZUIiICIiAiIgIiICIiAiIgIiICIiAiIgIidXcAXPAgdp4MyzNaak3BI7X3kZm2fAeVLG/cHcSuYpy+9RrG3lvwZNXGfH5y9S+5FP9RPFSZ3cJTFyeHHH1mbL8sqV2NhosPN6MPaT74jD4FLdm5G1wQJFZMp6fSiPEqb1Bcn+WRnUHUJNqeH31GxPpIzHZ3WxRKr5VHcdxJPJci9ttjvLmolejUdaJDkk6ibn3lgmLDUAgsJllQiIgIiICIiAiIgIiICIiAiIgJ1dwOZ2kXm76Sh3PI2gc47MgilnYIg/MbSl4jrKrWJ/w5Ipg7Obb29bjgzL1ZhRWotYFiCGAub7c8+xlMwGqpsoso7nYbSe1bYyzqanVo6zs67OncN/aQuZ5y9YhUOj62uJWPDNGz6jq7L/ADDuPX6ybwyeMqVEU2Jtq9D3HzktXHnXZvLdm3uncyXyzJgwFSvbwz+U8qfeeik1HDIarkeIPv8AKUrPuqKldyKVxTLWYD7Xk/gsef8AVnhlaVC11uAw3uBwJXaWFqYlg9Qklr7e8yZH0+7EbXKuN/YzYuVZMtMbgEg3E1OP2zajsiyIBVLD8trSy06YAsJyBOZpHMREikStdZdTrhFVAw8WoQqA9r7cev6Dk7DejYvOMZYOlWqP+ndW1g2a+trXHlU2GxudzYWgbeiaKzXqnNKVWqKGJNRFYlBakzMjeZLoRquFIB9w0xZZ+LGPSoyYjQSL210il1Frm629+wjtcb6iVbo/rJMYWQgLUUXsDsbc2v8AQy0whERAREQEREBE4Ji8BPFmdK639J7JwwuJUU7M3tTLBWLKLkqLjkDf055lWzCqaeoooX1P8pvyF7y+4/DaLnleD8jK1nOHQ7qFA4KXYlgbknfa0zY1Kq+BxIJO5Zm/O25+/Yewkxl+YVMPrZQTSYedTwrDh1PZuPL3kJVTwqyro8lQMyldI3XT5WvxzzvxPRiWLCzG4B2UbKCedvX3kVzmK1MQ7AEm+/0lj6d6S5LCyuqn6z39BYSnUpazu63psD7cfcS4BQBYTUmM26w4XCqgso9L/Sei863nAM0jJOZ1BnMg7SM6izqnhKD1ah+EEgckn5DeSLNYEngbmaf/ABcxDVkwikWGIqcG1lphgqfU6lbbufaRYrGGx75jim8RSzVabsxPw0qB22B/7jXAt7jtL3j88o4E0yml69ZCzg2PxbhyTv8ADfg8AE82lX/BHBrWqZlUI3/hpT52I8QrsOdgu39M93XeXsaxqAavyBtNiLn4W2A1aR9b39hm93G51FHdadXVUamrAWZdgtgQAFsLsVUAW8wtb3uLhl+RU8Vgnr0HZmo2VkqeZ1tuBr/Mg9yTzvtvAVMvI4YA/CBewA/Nbfj4gLW5tL9+GOVCmMQLk+J4V1t5QqOCRfjVu1x7iXl12k7UXJMaMLXTEJcGmxvsfN5rFSVG2xI7e9iZ9DYTELURXQ3VwGHyIvPnbqbD+Fj8yoIbCmFqg3GzGlSZuR6sxM2d+Eed+LRegzajSN1P9JsSN/QkH/VLftGwIiIQiIgcM1tzKv1B1Ay+WlYe/eTOd1dNJj67SlZdlb4pms1lX4m9+wEsiaisZjqz7mq/3nmo53iqLeWqSPRtxLbT6Ka9zVI9Bad6vRoa4JGq2zD19xKa9HS/V64g+HUASr6dm+UtM05jsE1Ek7rUpN+02j07mHj4enU7kWPzHMUezFUA6kf8NpWKGzsp2FyCJbrSPx2Wq51DZv3masa56owRpm3ZX1D/ACtcfuRIy5NhL/n2WCogDCx3B9eJTKOU1XqmkqlmG3tb1J7CSQqT6Fx/hYg0z8NYW/1DibFJkDkfTSULO1mqevZfl/eS9bEKvxED5maGaJC4vqahT/MW+QmfKc8pV7hCQR2PMCUBnYGY7xeBkcXBHqCPvNW/iLgtWHoVrHVgaoVgO1OoyjV9GVR95s2o2xtzaa8yfHGtVxeGxYvcmm9ttVGsPKw9CrXF+2n3gVT8DMUKeIx2GuA1S1Smef8Aou6nSPzbOhtfi8tlfqmn49eliKdypHHmT2JK76eSDttNaZ3lVXDViUc08ThX0lxYFhbyOB7q29/iU7yq5viapfxWBpmwsyX0D/I6m4B5seJi8brezG66+IwD7pWQPZT5VZ2Nr3uARxYfeWjpSoXUOiCjQUXLHbWQLEi/CdyfX5T5ty/OCzL41V2seGYte/bbdh7e82tjM5xWMorgcPQbDUTTUuarGnUqUyTYWG9Ki2k7ndhqAEzd1esVjMcZ49XMcYo8laoUQnYlTUVKZ37NTUn029pd/wANMsqL4D0/L/Gc1PRlWiKRvbbdmuAO6fORuVZXTxFRcNTAalQcVKj2t4lQWAsOAu1gvYKb8kzbeUYBaSAKLAbAf8+Z+59Zv8Y1IRESoREQIfqYHwtpDdCYkfxaX5g2qWnHUdaETXWIephq4q0+xsR6iWI2ZOJW8J1pQYebUrdwRPPjesU4pgn3MCO6zVRWc7cC/wA7Sd6GwrU8MuoW1eYD2MqvhnFVlpg3Lm7n0HczZFCkFUKvAAA+kvwMkRMVPEoxIVlJHIBBI+kyrIVE6rTA4AE7xAxuJWMdlr1mY3A1Gy6vttLPVIsb7D1ldxtYJVorqNg4uSexBH72lRWc/wClaqqQgNRubrt9JC5Xhq9NgbMrKdw2xE288jM9QGjUFhqcaFvYeYnbea1HmyHPBWujbVFAJHqD3EmZWumsqZKrlx5kUJ995aAsy062mu8+wwo41Kw4cGm/yvcfuT9JsjTKd15grqHHI3+3P6SUa66hfGHFVqbUKuIp+UJWQBmVSLqN+dOph6877yKxWWN8ISpTU2BLI4F9t7stvUX7XHMvOFz3SoDLqtbe9jYADf7TC/UVO9rVRzsAp/3ue3EadqZl7haqoHpbjc3QMT237b+0lsyzQaivi0wxVFdmqVS1lBDKqBiznSQPKp3Qb7y34OtTrpcgH2dbfowmKjlOGStTq+FTBRi11RQeD6D1tzJbFl/HtwlBcvwYFME1WW41gaixudTKOLX+G5ta1ybk2bojGVKuDpNWv4gBDE8tY8/WQGEwbYuoXYeTt/b5S74SgEQKOAJIVmiImkIiIHVh6StdQ0aZ3e9NvW3lP1lnnWpTBFiAR6GBqfGYNAxOtbexE8+GGttFEaz69vvNn1cgwzG5ooT8p6sNgadPZEVfkBNIhOlsiNBdT/G3J/2lhdwoJJsBuTO0pH4gdQimvgqTc7MRyLjn6XH1PtM2rEN111Ma96NF2RVI1Bb3cngEjt7SqYOlUDBgzK68MpIYTEGIsRY+/fkW372B9u3MtnS2VeMdVQWRDud7N6KCNxc2v7Xk8V1K9NdWYgOtKuvjXtZkFqgHqy8Ee+02BInKMBTpbU1t6n8x+ZO5ktKjq6ggg8GU/qXLSoJ308hu6/P2lynSpTDAgi4MI13heq8Qo06Uq2Gxvv8ApOzYurVZKmJVmUHy00H/ADf3Ms1DpWijFlUC5J44v6SSoZai9r/Oa0dMrpDRqC6dfm0nkexnuAnIWcyDi0iuosH4lFgObel5LRIrUFfpmqD5XVvY3UyNr4GqnxUmHuBqH6TddXCo3KieR8pXsSP1kxdaky9vcCx47y15LlzV24IQcn1k7jemFflUb5jf7ycwOEWmiqo4AH2k8TXOEwq01AAmeImkIiICIiAiIgJxEQMOMraEZu4G3z7TRWb4o4jEO4J5FrkbqL/uT+s291FnHglAoDPe+kkgWHqbG3I+81OMuKsfLYEix5A33Gw32NrkD2Em9rnTFh8K7PpFgTYbX5vYb9hcXvNj4vI3FKii7inuxHL1CLMfkNx9DKVhMwTC03xNS1k0oiWBLVqhPhqBzsAzn2X3myOneoadegtRSAt/CS53LLs363+gv3mqiIo5o+EqKlU6gSdV9yt99rSx4DPqNVdYbSC/hrqsCx7WHO8h8/yzxCzIoYLbe/e36c7ynphKlJgwH8W91twATyR7/t85jVbdia6y3qt6RKOdV31PV5Nu9h/ywEuOAz2lVVnDAIGCAnbUTsLDnc8TSJSJH53mqYak1RyBbgE2BPz7D3lMwvURxH8SnX1eoU7L7aQdvrA2HEreX9QnYVBf3Gx+o4MnsNiVcXQg/wC3zEDNERAREQETx4vNaFIE1K1NLc6nUfuZ4W6swYF/HQj+kM3/AIiBNRIB+sMKOHY/JT/vac0urMO3Bb7D+8CeiefB4xKguhvbkdxPRAREQEREDgzidpxCKTm/mr1ST30j2Cj+9z9ZFPQAPH9jJ/OMtqK9RwLqxLXXci/qP95X8XiNCFjwAT9bbftMVuKtmeRio1V1B8NA7ItyUDgBAVU7LuL2Eiq3+JwtFKNH4aKF1FrHW5J57ntv6zaGVZURQp0wu+gavS7btf6kz15j0yjrxc6SN+5ttN4mqJ0h16yf4PC1Ll6l6teo5AAW5/8Atck/yrLvg83w+LpNWBGmpUNGkdhqtttv3A+xEpWd9GG4sDc02HpYEaTYjfjV95VEwdfDVMIyXK4dXamhvY1Dvf0NwVSQbZzTp0X8vw01uVHJY9iR3vYfSVPFuaJQnysT4ir6Wvvb0M8HTPXVQDD4eqS1bE1XfEVG2CJc7D03IHtpkxn+eYetSqYqkQwRjQpEj4ip5F+RcavmPQxiKf1pnVbEP4TOXCnXV321W8q2+HSlh9Qx7SuYHHGixcMQAQLrcN7WXm22++9uBMho8lrKGLaiTc3sbEnsTqPPqZ53pBmtpFtiblg1r2N9Xw82+o+U7zj0mtg9MdYtV0o66r3CuCu+ldRvYDgA8heJsno9i7FwRpKkAD5j9ZpXo/DLSp18Q9kpKPCQX+J30gkHi9iF241j1m7ehcWj0n0AgIVQE2AIA4Hf6nuTOVmVVoicXnF5B2kD1ZmASkU1hNQJdybaaY5+p4+8mmcAXPA3mjvxfz4sPDW58bzMAfhRW001Pfc3Y9pqRFV6n6yFQNTwnkpqfisDqPz7Djf3ErNLL8ZWDG1UrzdmIA9dybduJdeiehPEpjEVaerz2pUgd6jbHTe1wq9z2lhzToqqyk4tjW0m4o0z4eHpH+Xy7uw9bmXLS2Rq6hlFYFlFeiSeVFZL3F+Vl/y/JAcOpollxApqGUEoP8RWfyWBv/CVUe7XIuQbSCx/S9RSStKiq9r0HI/+W/7TDlOJNJjTfVRv5ddJiaW/qv5b/IfOa8cTyW/p7qzE4WuKVcgsACv/ALingHYWJFiNu44O03XlmPSvTWrTN1YX9x6g+hE+ds+yOrUDVwSawUeVTcmzbOO5HOx4JPtLH+FvXHhm1UkU2bRVvfyPsFqD2bYH3mOU7ajeETgGczIREQEREBIfNunKNf4gVNwSUNr2N7EWsbyYgGBhWiALCdWpT0TraVHiq4cHkA8j78yEx/TiOVIA8oI35vtb9pZysxskDTOd9MKgw6v/AAy/iLxubgAqO43JP0nhx/TiUsDTpKGYqzMRpewG1iG2H83f823vtvqMAU+BqY6VNtxf4iD28oMg6Z4sNv29rSbnpWlKpeowWjqbcA7bnYFgQR7gb7bTitldQ1EpUwAzWTSCCGa++k3sRfv2t2sJtPNel6FYlwPDqEadabXH0999pV8JlBwaYmoRrNNWVCdtTvsqix4sblubeXYX1dPNJEqOklxNKnQp1P4eHa3l/O53dvsSbdgy+kl+m+msTSrim9xT+K1zvvYb/f35mqOlepcbgGZgrMatcUyjA3L3DNZe58w2/qn0nlK1XtWq2Usi/wAMb6CdyL97f7n2nJUkTMZeHMwkzSInqTMQoWnfdg9R99xSpjVUP12X6z50q4o43Fq5VVes/lBYgBWcLTW177XQWHpNo5nm4rtnLsSBRoGmgGzCmhHiMN+bkma+yPAihicFiFKjwq6gnzWqhXCM6hgDvYmx4Imr6I+gOncEqKdHwJejT9kpnS5/zO4ck9xb0ks1MbbCw4HpIjpOtqpkXvpCj63fVf31apOERy9pHndJVupuiaGJUsirTq9mAsD7MB+8txE4tIuNaYHKGo0aQrDZi1Br8g8A/sfpNVYqh/g8WWIApM2mqu9gt7Mu3f4rfKfQPXZtgz6+JTt8y39rzSfVGH8bGPTsSHeqBpUsTdyL8+UA9/YWmr/mM8fdbb/DvOmvWwVZtVTDOUR+C1PYpcdjpZfp8pd5rvpjJGXNsU+4VEohvdvAQc+++3tNiTm2REQE4ZrC5nMh+oMTpp2FrsQoBYL2uTvztaBA9SZ3diNWmmvftf39TKa/UdMN5K9RTvuuoD7gy6v0wmJVmY+UAqgHDMOWJ7i9wB7SEb8J6R3avVDf08D6GdJOPyxt+GGn1Pi0XXSq+MlrkMATb9/1l56Tz4Yyh4ltLA6WHva/fjmUpemamCKsX10iQrMBYgE2BI9d5NdIWo4qtRtbX5gPcbH7G/3k5TFl1dbTgiciLTKofP8ACFgjAX0Ekgc7i17f85leVZebTwY3KKdQlraW/mXv8xwZKKqDYH2nTJMu/wAQ5NRboxYj2IsASD/q+0l62Q1Wut0t/Nvx/ltsfvJzL8EtJAq9ha8Kq6dHI3hEqoZKtSoWYbglmIYf1fBv/SJbaNIKoUXsAAL7nb3mSIGFxMJE9ZExlJRRsywFLDVMRUqU2ZatNqb6Pi0Ny1vzEf8A7NK46h/hlKFtSKDoZDcEOSUZWIOzDS23cn3n01j8EKi27jj+3ymjet+nTRLUPMKVW5w5v8NS+o0CTwGIBW/e47zftmdVbfw56kKsq1/L4os3otQHff0JLG/o495tGfI2XZxVwzL59aAeZHLkJchSNJ4IPpv+03jhOrnwlOgazoyVVBQM1mF1DaQ3+Ug73+kz7WtjmcSojryjpvoc/Igj7iVnO/xFFQMiMlNbeYhrtbjc9h9JrxRMdbZ2jMijelQbW7XABqWIRbnm25P19JUOg08XF1KrE+DhgapvuCV+A3tuS29j6GUrqHqTWGFPUAhttsLkbkerbHexm3+hsgajh6GHq38WsRjMQptdUUjw6Z9Ltvb1DyWrJi65FhitPUw89U+K9+dTdvkBYD2EkYiYUiIgDIPPmqqUNOxDNvfSd7GwsQfQScnizTDh00nbe4PcEb3H2liVHdJZktagANmpkq49ySePeTBlCxevC4g1adlL/Ghv4bi17gjgyRrdbIq3amQbfzC395q9pOkt1OwGHde7lVA9fMD+wJkfkrUKmINRVKvTp6tmuAGuTq73N77+kr//AKw+LqqBux8qIDsPUn027yz5LlS0wadPfUQatXu5HH+kcAQYsim4vOZ1RbAAdtp2mGiIiAiIgIiICcWnMQOtpAdYdOpi6FSm4+Ic91I+Fh7gywzi0suJj5MzOs9DEVaeKVFxFLUmtkulXWCpL6fN5kcnUL9rgHeZM/zStjKdIeEC1HVZkqhwdRBuE52Ifm583tN79bfh1hseyvUVg6jSHQhW03vY32Ybm1+LmQuH/BzALzQrP7tWI/8AG0u/StKYajiKa21ogNtWpkWwfY2JsbjSL/SZUwqarviMOuwFw2o3UmxIW4bkb+w29d94f8MsAvGBpH/MzN+7GSuH6Iwa2tgsILcfwkJ+5WQ187U81wuGKthAa+JFtNWooFGkbbtTpNu7341CwPAM39+FeXV1wa18Y7vicTao7VCdQT/tpY/CAN7bbsZO0enqA/7NAW3GmmgI+RtJcCQIiICIiAmHGYcVFKm4vwRcEEcEEcTNECp5jkOIN9NViPSyMPswv+srmN6Xr72CXt/Iyg/Pdps+JdFD6I6fqUtZqaA7WXy3Nl9NR33vx7S8UKIUWEyRGhERIEREBERA8+OxiUkL1DZR8yT7ADcn2EoFL8Uw1RtOFqeEOGYhXYcXCnn5S05xZKyVah2A8OkvYO+zMRxst/uZ1xHR+FYH+HY9iCdvpx95qZEZsi6nw+K2psQ9r+G40uPXaTU1/hMtp4XMsPuDUqJUTixIp6Dqv8qhH0mwJKQiIkUiIgIiICIiAiIgIiICIiAiIgIiICIiAiIgIiIFS/EPBYipSQ0EFSxuy7Ei3DLuN/iFwb79+DXKn4h1qFMJWpoKlrAuSrem4fTf5zaEwYjBU3trRWsbi4BsZqckxTel8jetUXF4jd7eU77BiGOkehI5PPba0vM4AnMluqRESBERAREQEREBERAREQEREBERAREQEREBERAREQEREBERAREQEREBERAREQERE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268" name="Picture 4" descr="https://encrypted-tbn1.gstatic.com/images?q=tbn:ANd9GcQTIhX72maQtDQaeBVUwgN17u4Yrvqjzwnf63oII3EjBa5LDNIfr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911649" y="5520307"/>
            <a:ext cx="2579609" cy="1337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332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AU" sz="2000" dirty="0" smtClean="0"/>
              <a:t>Example of PRIMARY LEVEL data </a:t>
            </a:r>
            <a:r>
              <a:rPr lang="en-AU" sz="2000" dirty="0"/>
              <a:t>quality filtering and/or processing, including inheritance of quality flag values for derived variables</a:t>
            </a:r>
            <a:endParaRPr lang="en-US" sz="2000" dirty="0"/>
          </a:p>
        </p:txBody>
      </p:sp>
      <p:sp>
        <p:nvSpPr>
          <p:cNvPr id="3" name="Content Placeholder 2"/>
          <p:cNvSpPr>
            <a:spLocks noGrp="1"/>
          </p:cNvSpPr>
          <p:nvPr>
            <p:ph idx="1"/>
          </p:nvPr>
        </p:nvSpPr>
        <p:spPr>
          <a:xfrm>
            <a:off x="457199" y="1752600"/>
            <a:ext cx="8107251" cy="4373563"/>
          </a:xfrm>
        </p:spPr>
        <p:txBody>
          <a:bodyPr/>
          <a:lstStyle/>
          <a:p>
            <a:r>
              <a:rPr lang="en-AU" b="0" dirty="0" smtClean="0"/>
              <a:t>Example, calculate seawater density from temperature and salinity. </a:t>
            </a:r>
          </a:p>
          <a:p>
            <a:r>
              <a:rPr lang="en-AU" b="0" i="1" dirty="0" smtClean="0"/>
              <a:t>In situ</a:t>
            </a:r>
            <a:r>
              <a:rPr lang="en-AU" b="0" dirty="0" smtClean="0"/>
              <a:t> temperature “good” QF=1</a:t>
            </a:r>
          </a:p>
          <a:p>
            <a:r>
              <a:rPr lang="en-AU" b="0" dirty="0" smtClean="0"/>
              <a:t>Salinity “unknown” QF=2</a:t>
            </a:r>
          </a:p>
          <a:p>
            <a:r>
              <a:rPr lang="en-AU" b="0" dirty="0" smtClean="0"/>
              <a:t>Calculated density QF=2</a:t>
            </a:r>
          </a:p>
          <a:p>
            <a:r>
              <a:rPr lang="en-AU" b="0" dirty="0" smtClean="0"/>
              <a:t>The </a:t>
            </a:r>
            <a:r>
              <a:rPr lang="en-AU" b="0" dirty="0"/>
              <a:t>quality of </a:t>
            </a:r>
            <a:r>
              <a:rPr lang="en-AU" b="0" dirty="0" smtClean="0"/>
              <a:t>the calculated </a:t>
            </a:r>
            <a:r>
              <a:rPr lang="en-AU" b="0" dirty="0"/>
              <a:t>value inherits the </a:t>
            </a:r>
            <a:r>
              <a:rPr lang="en-AU" b="0" u="sng" dirty="0"/>
              <a:t>lowest</a:t>
            </a:r>
            <a:r>
              <a:rPr lang="en-AU" b="0" dirty="0"/>
              <a:t> quality qualifier of the variables used in the calculation.  </a:t>
            </a:r>
          </a:p>
          <a:p>
            <a:endParaRPr lang="en-US" dirty="0"/>
          </a:p>
        </p:txBody>
      </p:sp>
      <p:pic>
        <p:nvPicPr>
          <p:cNvPr id="3074" name="Picture 2" descr="http://odv.awi.de/fileadmin/user_upload/odv/pics/odv_temporal.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5009" y="4353059"/>
            <a:ext cx="6323526" cy="250494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F38DF745-7D3F-47F4-83A3-874385CFAA69}" type="slidenum">
              <a:rPr lang="en-US" smtClean="0"/>
              <a:pPr/>
              <a:t>9</a:t>
            </a:fld>
            <a:endParaRPr lang="en-US"/>
          </a:p>
        </p:txBody>
      </p:sp>
    </p:spTree>
    <p:extLst>
      <p:ext uri="{BB962C8B-B14F-4D97-AF65-F5344CB8AC3E}">
        <p14:creationId xmlns:p14="http://schemas.microsoft.com/office/powerpoint/2010/main" val="26950215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2582</TotalTime>
  <Words>1203</Words>
  <Application>Microsoft Office PowerPoint</Application>
  <PresentationFormat>On-screen Show (4:3)</PresentationFormat>
  <Paragraphs>157</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IODE QUALITY flag scheme  FOR oceanographic and marine meteorological data</vt:lpstr>
      <vt:lpstr>outline</vt:lpstr>
      <vt:lpstr>Purpose</vt:lpstr>
      <vt:lpstr>justification</vt:lpstr>
      <vt:lpstr>JOINT JCOMM/IODE  Ocean data standards and best practices project (ODSBP)</vt:lpstr>
      <vt:lpstr>IODE  Data  Quality  Flag  Scheme</vt:lpstr>
      <vt:lpstr>Quality flag Scheme</vt:lpstr>
      <vt:lpstr>QUALITY  FLAGS:  Primary  level</vt:lpstr>
      <vt:lpstr>Example of PRIMARY LEVEL data quality filtering and/or processing, including inheritance of quality flag values for derived variables</vt:lpstr>
      <vt:lpstr>QUALITY  FLAGS:  second  level</vt:lpstr>
      <vt:lpstr>Second level example of quality control tests and data processing history</vt:lpstr>
      <vt:lpstr>PowerPoint Presentation</vt:lpstr>
      <vt:lpstr>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BCO-DMO ~ FOR DATA</dc:title>
  <dc:creator>cchandler</dc:creator>
  <cp:lastModifiedBy>Hernan E. Garcia</cp:lastModifiedBy>
  <cp:revision>243</cp:revision>
  <cp:lastPrinted>2013-04-23T20:20:12Z</cp:lastPrinted>
  <dcterms:created xsi:type="dcterms:W3CDTF">2012-11-16T19:33:50Z</dcterms:created>
  <dcterms:modified xsi:type="dcterms:W3CDTF">2014-05-22T15:10:43Z</dcterms:modified>
</cp:coreProperties>
</file>