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11" r:id="rId2"/>
  </p:sldMasterIdLst>
  <p:notesMasterIdLst>
    <p:notesMasterId r:id="rId24"/>
  </p:notesMasterIdLst>
  <p:sldIdLst>
    <p:sldId id="256" r:id="rId3"/>
    <p:sldId id="282" r:id="rId4"/>
    <p:sldId id="275" r:id="rId5"/>
    <p:sldId id="266" r:id="rId6"/>
    <p:sldId id="280" r:id="rId7"/>
    <p:sldId id="285" r:id="rId8"/>
    <p:sldId id="308" r:id="rId9"/>
    <p:sldId id="309" r:id="rId10"/>
    <p:sldId id="302" r:id="rId11"/>
    <p:sldId id="306" r:id="rId12"/>
    <p:sldId id="307" r:id="rId13"/>
    <p:sldId id="303" r:id="rId14"/>
    <p:sldId id="304" r:id="rId15"/>
    <p:sldId id="305" r:id="rId16"/>
    <p:sldId id="295" r:id="rId17"/>
    <p:sldId id="271" r:id="rId18"/>
    <p:sldId id="290" r:id="rId19"/>
    <p:sldId id="310" r:id="rId20"/>
    <p:sldId id="311" r:id="rId21"/>
    <p:sldId id="312" r:id="rId22"/>
    <p:sldId id="296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1BF1"/>
    <a:srgbClr val="FF66FF"/>
    <a:srgbClr val="CD03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9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45AA8D6-7A68-463D-AD00-EDC872E9C14E}" type="datetimeFigureOut">
              <a:rPr lang="en-US"/>
              <a:pPr>
                <a:defRPr/>
              </a:pPr>
              <a:t>6/3/2014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3544124-FD7A-4B8F-8043-72B6AF1953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3459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FC473A-0CFF-4340-9675-CEC7B9C37AF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FC473A-0CFF-4340-9675-CEC7B9C37AF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B79DA-BCC1-49E7-A809-18D2CD10D18D}" type="datetimeFigureOut">
              <a:rPr lang="en-US"/>
              <a:pPr>
                <a:defRPr/>
              </a:pPr>
              <a:t>6/3/2014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AD342-DF36-461E-A808-BB45BA052B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B15F4-5C51-4DCE-97B1-344F8CCFE271}" type="datetimeFigureOut">
              <a:rPr lang="en-US"/>
              <a:pPr>
                <a:defRPr/>
              </a:pPr>
              <a:t>6/3/2014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279A8-0D77-4591-97B7-0968DDBBB7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62655-BAB6-4CE9-AF63-C14A6362BAA7}" type="datetimeFigureOut">
              <a:rPr lang="en-US"/>
              <a:pPr>
                <a:defRPr/>
              </a:pPr>
              <a:t>6/3/2014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F339A-5A26-4E4E-BB99-5029DCA8F6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AA600E-B0EC-406A-9074-8EBE8EF633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8606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5491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8054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1780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9801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5292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447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72681-2718-40C4-BFDF-7ABD028BC7E1}" type="datetimeFigureOut">
              <a:rPr lang="en-US"/>
              <a:pPr>
                <a:defRPr/>
              </a:pPr>
              <a:t>6/3/2014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48E89-9968-400E-A4AD-C875DC888A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0594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5928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1024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695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449AC-9C51-4E41-84CA-328A63AD4D50}" type="datetimeFigureOut">
              <a:rPr lang="en-US"/>
              <a:pPr>
                <a:defRPr/>
              </a:pPr>
              <a:t>6/3/2014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293D1-C81C-4DC0-818E-DE1E464531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52A10-E190-4B24-A69A-6335AABC93DF}" type="datetimeFigureOut">
              <a:rPr lang="en-US"/>
              <a:pPr>
                <a:defRPr/>
              </a:pPr>
              <a:t>6/3/2014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71C2F-341A-473C-A1EE-5718000300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2EC6F-9864-4CEB-9975-17BC177CCD10}" type="datetimeFigureOut">
              <a:rPr lang="en-US"/>
              <a:pPr>
                <a:defRPr/>
              </a:pPr>
              <a:t>6/3/2014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39B4E4-E8FC-4834-BE5B-0FF156522D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D05F5-F1B2-49F1-8CA6-AAAC1879CDF2}" type="datetimeFigureOut">
              <a:rPr lang="en-US"/>
              <a:pPr>
                <a:defRPr/>
              </a:pPr>
              <a:t>6/3/2014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3F41E-8413-43C2-85E6-CD1994E0CE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C5F7D-F821-4C32-964E-27BFE1F4058D}" type="datetimeFigureOut">
              <a:rPr lang="en-US"/>
              <a:pPr>
                <a:defRPr/>
              </a:pPr>
              <a:t>6/3/2014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03EDC8-D6B8-4953-BE58-E7BF66110F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F250C-C483-4A90-A1E2-8D81D88FF260}" type="datetimeFigureOut">
              <a:rPr lang="en-US"/>
              <a:pPr>
                <a:defRPr/>
              </a:pPr>
              <a:t>6/3/2014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CED3B-06C8-4266-ADB4-1808899D29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A469E-3556-4145-8102-FF86B3D3292E}" type="datetimeFigureOut">
              <a:rPr lang="en-US"/>
              <a:pPr>
                <a:defRPr/>
              </a:pPr>
              <a:t>6/3/2014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9B2A39-79B8-4502-8487-E49A5D44DB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C08EFB0-EE59-44B2-9F7C-264773526109}" type="datetimeFigureOut">
              <a:rPr lang="en-US"/>
              <a:pPr>
                <a:defRPr/>
              </a:pPr>
              <a:t>6/3/2014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92246E6-3DBF-4082-B9ED-859057B482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D1D110F-3F4E-48D9-B8AA-5D0E825AFDBA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6/3/2014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87D7A59-36E2-48B9-B146-C1E59501F63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17432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Getting Historical Data into the Word Ocean Database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38400" y="4191000"/>
            <a:ext cx="4245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Ocean Climate Laboratory Team/NODC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44726"/>
            <a:ext cx="4109793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29200" y="2133600"/>
            <a:ext cx="374974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0.  Find digital data source </a:t>
            </a:r>
            <a:r>
              <a:rPr lang="en-US" b="1" dirty="0" smtClean="0">
                <a:latin typeface="Times New Roman"/>
                <a:cs typeface="Times New Roman"/>
                <a:sym typeface="Wingdings"/>
              </a:rPr>
              <a:t>×</a:t>
            </a:r>
            <a:endParaRPr lang="en-US" b="1" dirty="0" smtClean="0"/>
          </a:p>
          <a:p>
            <a:pPr marL="342900" indent="-342900">
              <a:buAutoNum type="arabicPeriod"/>
            </a:pPr>
            <a:r>
              <a:rPr lang="en-US" b="1" dirty="0" smtClean="0"/>
              <a:t>Locate cruise report </a:t>
            </a:r>
            <a:r>
              <a:rPr lang="en-US" b="1" dirty="0" smtClean="0">
                <a:sym typeface="Wingdings"/>
              </a:rPr>
              <a:t></a:t>
            </a:r>
            <a:endParaRPr lang="en-US" b="1" dirty="0" smtClean="0"/>
          </a:p>
          <a:p>
            <a:pPr marL="342900" indent="-342900">
              <a:buAutoNum type="arabicPeriod"/>
            </a:pPr>
            <a:r>
              <a:rPr lang="en-US" b="1" dirty="0" smtClean="0"/>
              <a:t>Scan Document </a:t>
            </a:r>
            <a:r>
              <a:rPr lang="en-US" b="1" dirty="0" smtClean="0">
                <a:sym typeface="Wingdings"/>
              </a:rPr>
              <a:t></a:t>
            </a:r>
            <a:endParaRPr lang="en-US" b="1" dirty="0" smtClean="0"/>
          </a:p>
          <a:p>
            <a:r>
              <a:rPr lang="en-US" b="1" dirty="0" smtClean="0"/>
              <a:t>2. Digitization: Double Key Entry</a:t>
            </a:r>
          </a:p>
          <a:p>
            <a:r>
              <a:rPr lang="en-US" b="1" dirty="0"/>
              <a:t> </a:t>
            </a:r>
            <a:r>
              <a:rPr lang="en-US" b="1" dirty="0" smtClean="0"/>
              <a:t>     Crowd sourcing?</a:t>
            </a:r>
          </a:p>
          <a:p>
            <a:r>
              <a:rPr lang="en-US" b="1" dirty="0" smtClean="0"/>
              <a:t>3. Enter into WOD</a:t>
            </a:r>
            <a:endParaRPr lang="en-US" b="1" dirty="0"/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Data Archeology and Rescue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7216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09600" y="869244"/>
            <a:ext cx="4210599" cy="5489222"/>
            <a:chOff x="676099" y="381000"/>
            <a:chExt cx="4210599" cy="5489222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6099" y="381000"/>
              <a:ext cx="4109794" cy="548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" name="Group 5"/>
            <p:cNvGrpSpPr/>
            <p:nvPr/>
          </p:nvGrpSpPr>
          <p:grpSpPr>
            <a:xfrm>
              <a:off x="676099" y="381000"/>
              <a:ext cx="4210599" cy="5489222"/>
              <a:chOff x="676099" y="381000"/>
              <a:chExt cx="4210599" cy="5489222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676099" y="381000"/>
                <a:ext cx="4109793" cy="6096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712787" y="990600"/>
                <a:ext cx="201613" cy="48768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4685085" y="993422"/>
                <a:ext cx="201613" cy="48768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9" name="TextBox 8"/>
          <p:cNvSpPr txBox="1"/>
          <p:nvPr/>
        </p:nvSpPr>
        <p:spPr>
          <a:xfrm>
            <a:off x="5257801" y="2209800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1B1BF1"/>
                </a:solidFill>
              </a:rPr>
              <a:t>HMS Challenger data in WOD – digitized from UK Met Office Index cards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791199" y="1478844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Iterative Process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10200" y="3581400"/>
            <a:ext cx="33528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J. Gould digitized from Challenger cruise report – is preparing to supply to NODC: more casts?</a:t>
            </a:r>
            <a:endParaRPr lang="en-US" b="1" dirty="0"/>
          </a:p>
        </p:txBody>
      </p:sp>
      <p:sp>
        <p:nvSpPr>
          <p:cNvPr id="14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Data Archeology and Rescue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9524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222E4E-A988-4FC4-9E7F-649EF6E33503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63976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smtClean="0"/>
              <a:t>Data Archeology and Rescue</a:t>
            </a:r>
          </a:p>
        </p:txBody>
      </p:sp>
      <p:pic>
        <p:nvPicPr>
          <p:cNvPr id="17412" name="Picture 4" descr="library_dat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24844"/>
          <a:stretch>
            <a:fillRect/>
          </a:stretch>
        </p:blipFill>
        <p:spPr>
          <a:xfrm>
            <a:off x="152400" y="1371600"/>
            <a:ext cx="5029200" cy="4956175"/>
          </a:xfrm>
          <a:noFill/>
        </p:spPr>
      </p:pic>
      <p:sp>
        <p:nvSpPr>
          <p:cNvPr id="17413" name="Text Box 6"/>
          <p:cNvSpPr txBox="1">
            <a:spLocks noChangeArrowheads="1"/>
          </p:cNvSpPr>
          <p:nvPr/>
        </p:nvSpPr>
        <p:spPr bwMode="auto">
          <a:xfrm>
            <a:off x="5105400" y="2209800"/>
            <a:ext cx="3779838" cy="3562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US" sz="2000" b="1">
                <a:latin typeface="Calibri" pitchFamily="34" charset="0"/>
              </a:rPr>
              <a:t>Cruise Reports found:</a:t>
            </a:r>
          </a:p>
          <a:p>
            <a:pPr marL="342900" indent="-342900"/>
            <a:endParaRPr lang="en-US" sz="2000" b="1">
              <a:solidFill>
                <a:srgbClr val="F00001"/>
              </a:solidFill>
              <a:latin typeface="Calibri" pitchFamily="34" charset="0"/>
            </a:endParaRPr>
          </a:p>
          <a:p>
            <a:pPr marL="342900" indent="-342900"/>
            <a:r>
              <a:rPr lang="en-US" sz="2000" b="1">
                <a:solidFill>
                  <a:srgbClr val="F00001"/>
                </a:solidFill>
                <a:latin typeface="Calibri" pitchFamily="34" charset="0"/>
              </a:rPr>
              <a:t>Red/Yellow: Library of  </a:t>
            </a:r>
          </a:p>
          <a:p>
            <a:pPr marL="342900" indent="-342900"/>
            <a:r>
              <a:rPr lang="en-US" sz="2000" b="1">
                <a:solidFill>
                  <a:srgbClr val="F00001"/>
                </a:solidFill>
                <a:latin typeface="Calibri" pitchFamily="34" charset="0"/>
              </a:rPr>
              <a:t>University of Tromso, Norway</a:t>
            </a:r>
          </a:p>
          <a:p>
            <a:pPr marL="342900" indent="-342900"/>
            <a:endParaRPr lang="en-US" sz="2000" b="1">
              <a:solidFill>
                <a:srgbClr val="F00001"/>
              </a:solidFill>
              <a:latin typeface="Calibri" pitchFamily="34" charset="0"/>
            </a:endParaRPr>
          </a:p>
          <a:p>
            <a:pPr marL="342900" indent="-342900"/>
            <a:r>
              <a:rPr lang="en-US" sz="2000" b="1">
                <a:solidFill>
                  <a:srgbClr val="0064F1"/>
                </a:solidFill>
                <a:latin typeface="Calibri" pitchFamily="34" charset="0"/>
              </a:rPr>
              <a:t>Blue: Public Library, St. Petersburg, Russia</a:t>
            </a:r>
          </a:p>
          <a:p>
            <a:pPr marL="342900" indent="-342900"/>
            <a:endParaRPr lang="en-US" sz="2000" b="1">
              <a:solidFill>
                <a:srgbClr val="0064F1"/>
              </a:solidFill>
              <a:latin typeface="Calibri" pitchFamily="34" charset="0"/>
            </a:endParaRPr>
          </a:p>
          <a:p>
            <a:pPr marL="342900" indent="-342900"/>
            <a:r>
              <a:rPr lang="en-US" sz="2000" b="1">
                <a:solidFill>
                  <a:srgbClr val="008000"/>
                </a:solidFill>
                <a:latin typeface="Calibri" pitchFamily="34" charset="0"/>
              </a:rPr>
              <a:t>Green: Public Library, New York City, USA (in part)</a:t>
            </a:r>
          </a:p>
        </p:txBody>
      </p:sp>
    </p:spTree>
    <p:extLst>
      <p:ext uri="{BB962C8B-B14F-4D97-AF65-F5344CB8AC3E}">
        <p14:creationId xmlns:p14="http://schemas.microsoft.com/office/powerpoint/2010/main" val="29899914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1"/>
          <p:cNvSpPr txBox="1">
            <a:spLocks noChangeArrowheads="1"/>
          </p:cNvSpPr>
          <p:nvPr/>
        </p:nvSpPr>
        <p:spPr bwMode="auto">
          <a:xfrm>
            <a:off x="1518356" y="381000"/>
            <a:ext cx="6645275" cy="646113"/>
          </a:xfrm>
          <a:prstGeom prst="rect">
            <a:avLst/>
          </a:prstGeom>
          <a:noFill/>
          <a:ln w="22225">
            <a:solidFill>
              <a:srgbClr val="1B1BF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1B1BF1"/>
                </a:solidFill>
                <a:latin typeface="Calibri" pitchFamily="34" charset="0"/>
              </a:rPr>
              <a:t>Are there still data to be rescued?</a:t>
            </a:r>
          </a:p>
        </p:txBody>
      </p:sp>
      <p:sp>
        <p:nvSpPr>
          <p:cNvPr id="19460" name="TextBox 3"/>
          <p:cNvSpPr txBox="1">
            <a:spLocks noChangeArrowheads="1"/>
          </p:cNvSpPr>
          <p:nvPr/>
        </p:nvSpPr>
        <p:spPr bwMode="auto">
          <a:xfrm>
            <a:off x="5683956" y="1737165"/>
            <a:ext cx="3200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latin typeface="Calibri" pitchFamily="34" charset="0"/>
              </a:rPr>
              <a:t>WOD09: </a:t>
            </a:r>
            <a:r>
              <a:rPr lang="en-US" b="1" dirty="0" smtClean="0">
                <a:latin typeface="Calibri" pitchFamily="34" charset="0"/>
              </a:rPr>
              <a:t>20,886</a:t>
            </a:r>
            <a:r>
              <a:rPr lang="en-US" b="1" dirty="0" smtClean="0">
                <a:latin typeface="Calibri" pitchFamily="34" charset="0"/>
              </a:rPr>
              <a:t> </a:t>
            </a:r>
            <a:r>
              <a:rPr lang="en-US" b="1" dirty="0">
                <a:latin typeface="Calibri" pitchFamily="34" charset="0"/>
              </a:rPr>
              <a:t>bottle/CTD casts in the Sea of Okhotsk</a:t>
            </a:r>
          </a:p>
        </p:txBody>
      </p:sp>
      <p:sp>
        <p:nvSpPr>
          <p:cNvPr id="19461" name="TextBox 4"/>
          <p:cNvSpPr txBox="1">
            <a:spLocks noChangeArrowheads="1"/>
          </p:cNvSpPr>
          <p:nvPr/>
        </p:nvSpPr>
        <p:spPr bwMode="auto">
          <a:xfrm>
            <a:off x="5715000" y="2703513"/>
            <a:ext cx="320040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1B1BF1"/>
                </a:solidFill>
                <a:latin typeface="Calibri" pitchFamily="34" charset="0"/>
              </a:rPr>
              <a:t>WOD13: </a:t>
            </a:r>
            <a:r>
              <a:rPr lang="en-US" b="1" dirty="0" smtClean="0">
                <a:solidFill>
                  <a:srgbClr val="1B1BF1"/>
                </a:solidFill>
                <a:latin typeface="Calibri" pitchFamily="34" charset="0"/>
              </a:rPr>
              <a:t>29,160</a:t>
            </a:r>
            <a:r>
              <a:rPr lang="en-US" b="1" dirty="0" smtClean="0">
                <a:solidFill>
                  <a:srgbClr val="1B1BF1"/>
                </a:solidFill>
                <a:latin typeface="Calibri" pitchFamily="34" charset="0"/>
              </a:rPr>
              <a:t> </a:t>
            </a:r>
            <a:r>
              <a:rPr lang="en-US" b="1" dirty="0">
                <a:solidFill>
                  <a:srgbClr val="1B1BF1"/>
                </a:solidFill>
                <a:latin typeface="Calibri" pitchFamily="34" charset="0"/>
              </a:rPr>
              <a:t>bottle/CTD casts in the Sea of </a:t>
            </a:r>
            <a:r>
              <a:rPr lang="en-US" b="1" dirty="0" smtClean="0">
                <a:solidFill>
                  <a:srgbClr val="1B1BF1"/>
                </a:solidFill>
                <a:latin typeface="Calibri" pitchFamily="34" charset="0"/>
              </a:rPr>
              <a:t>Okhotsk</a:t>
            </a:r>
          </a:p>
          <a:p>
            <a:endParaRPr lang="en-US" b="1" dirty="0">
              <a:solidFill>
                <a:srgbClr val="1B1BF1"/>
              </a:solidFill>
              <a:latin typeface="Calibri" pitchFamily="34" charset="0"/>
            </a:endParaRPr>
          </a:p>
          <a:p>
            <a:r>
              <a:rPr lang="en-US" b="1" dirty="0" smtClean="0">
                <a:solidFill>
                  <a:srgbClr val="00B0F0"/>
                </a:solidFill>
                <a:latin typeface="Calibri" pitchFamily="34" charset="0"/>
              </a:rPr>
              <a:t>April, 2014 update: 43,554 bottle/CTD casts in the Sea of </a:t>
            </a:r>
            <a:r>
              <a:rPr lang="en-US" b="1" dirty="0" err="1" smtClean="0">
                <a:solidFill>
                  <a:srgbClr val="00B0F0"/>
                </a:solidFill>
                <a:latin typeface="Calibri" pitchFamily="34" charset="0"/>
              </a:rPr>
              <a:t>Ohkotsk</a:t>
            </a:r>
            <a:endParaRPr lang="en-US" b="1" dirty="0">
              <a:solidFill>
                <a:srgbClr val="00B0F0"/>
              </a:solidFill>
              <a:latin typeface="Calibri" pitchFamily="34" charset="0"/>
            </a:endParaRPr>
          </a:p>
          <a:p>
            <a:endParaRPr lang="en-US" dirty="0">
              <a:latin typeface="Calibri" pitchFamily="34" charset="0"/>
            </a:endParaRPr>
          </a:p>
          <a:p>
            <a:r>
              <a:rPr lang="en-US" b="1" dirty="0" smtClean="0">
                <a:solidFill>
                  <a:srgbClr val="C00000"/>
                </a:solidFill>
                <a:latin typeface="Calibri" pitchFamily="34" charset="0"/>
              </a:rPr>
              <a:t>22,886</a:t>
            </a:r>
            <a:r>
              <a:rPr lang="en-US" b="1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n-US" b="1" dirty="0">
                <a:solidFill>
                  <a:srgbClr val="C00000"/>
                </a:solidFill>
                <a:latin typeface="Calibri" pitchFamily="34" charset="0"/>
              </a:rPr>
              <a:t>casts added, mostly from the Russian Far East Institute</a:t>
            </a:r>
          </a:p>
          <a:p>
            <a:endParaRPr lang="en-US" b="1" dirty="0">
              <a:solidFill>
                <a:srgbClr val="C00000"/>
              </a:solidFill>
              <a:latin typeface="Calibri" pitchFamily="34" charset="0"/>
            </a:endParaRPr>
          </a:p>
          <a:p>
            <a:r>
              <a:rPr lang="en-US" b="1" dirty="0">
                <a:solidFill>
                  <a:srgbClr val="00B050"/>
                </a:solidFill>
                <a:latin typeface="Calibri" pitchFamily="34" charset="0"/>
              </a:rPr>
              <a:t>Years for which data were added: </a:t>
            </a:r>
            <a:r>
              <a:rPr lang="en-US" b="1" dirty="0" smtClean="0">
                <a:solidFill>
                  <a:srgbClr val="00B050"/>
                </a:solidFill>
                <a:latin typeface="Calibri" pitchFamily="34" charset="0"/>
              </a:rPr>
              <a:t>1803-2013</a:t>
            </a:r>
            <a:endParaRPr lang="en-US" b="1" dirty="0">
              <a:solidFill>
                <a:srgbClr val="00B050"/>
              </a:solidFill>
              <a:latin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55713"/>
            <a:ext cx="4563951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01114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1"/>
          <p:cNvSpPr txBox="1">
            <a:spLocks noChangeArrowheads="1"/>
          </p:cNvSpPr>
          <p:nvPr/>
        </p:nvSpPr>
        <p:spPr bwMode="auto">
          <a:xfrm>
            <a:off x="1524000" y="609600"/>
            <a:ext cx="6645275" cy="646113"/>
          </a:xfrm>
          <a:prstGeom prst="rect">
            <a:avLst/>
          </a:prstGeom>
          <a:noFill/>
          <a:ln w="22225">
            <a:solidFill>
              <a:srgbClr val="1B1BF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1B1BF1"/>
                </a:solidFill>
                <a:latin typeface="Calibri" pitchFamily="34" charset="0"/>
              </a:rPr>
              <a:t>Are there still data to be rescued?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43000" y="1676400"/>
            <a:ext cx="686598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From Jim Hannon, Sippican Inc. email Aug. 7, 2002</a:t>
            </a:r>
          </a:p>
          <a:p>
            <a:r>
              <a:rPr lang="en-US" b="1" dirty="0" smtClean="0">
                <a:solidFill>
                  <a:srgbClr val="1B1BF1"/>
                </a:solidFill>
              </a:rPr>
              <a:t>‘To date, nearly 7 million [XBTs] have been produced</a:t>
            </a:r>
            <a:r>
              <a:rPr lang="en-US" b="1" dirty="0" smtClean="0"/>
              <a:t>’</a:t>
            </a:r>
          </a:p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‘On 10 December 1972, Sippican produced its 1,000,000 XBT’</a:t>
            </a:r>
          </a:p>
          <a:p>
            <a:endParaRPr lang="en-US" b="1" dirty="0"/>
          </a:p>
          <a:p>
            <a:r>
              <a:rPr lang="en-US" b="1" dirty="0" smtClean="0"/>
              <a:t>In WOD: </a:t>
            </a:r>
            <a:r>
              <a:rPr lang="en-US" b="1" dirty="0" smtClean="0">
                <a:solidFill>
                  <a:srgbClr val="1B1BF1"/>
                </a:solidFill>
              </a:rPr>
              <a:t>1.99 million XBTs dated Aug. 7, 2003 or prior</a:t>
            </a:r>
          </a:p>
          <a:p>
            <a:r>
              <a:rPr lang="en-US" b="1" dirty="0"/>
              <a:t> </a:t>
            </a:r>
            <a:r>
              <a:rPr lang="en-US" b="1" dirty="0" smtClean="0"/>
              <a:t>              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0.28 million XBTs dated Dec. 10, 1973 or prior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733800"/>
            <a:ext cx="6558206" cy="274320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4724400" y="4114800"/>
            <a:ext cx="2672526" cy="92333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Drops to Aug. 7, 2003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Red Sippican Estimate</a:t>
            </a:r>
          </a:p>
          <a:p>
            <a:r>
              <a:rPr lang="en-US" b="1" dirty="0" smtClean="0">
                <a:solidFill>
                  <a:srgbClr val="92D050"/>
                </a:solidFill>
              </a:rPr>
              <a:t>Green in WOD</a:t>
            </a:r>
            <a:endParaRPr lang="en-US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6241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3000" y="762000"/>
            <a:ext cx="6553199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Box 4"/>
          <p:cNvSpPr txBox="1">
            <a:spLocks noChangeArrowheads="1"/>
          </p:cNvSpPr>
          <p:nvPr/>
        </p:nvSpPr>
        <p:spPr bwMode="auto">
          <a:xfrm>
            <a:off x="1828800" y="4343400"/>
            <a:ext cx="5859463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>
                <a:latin typeface="Calibri" pitchFamily="34" charset="0"/>
              </a:rPr>
              <a:t>Near-real time data from GTSPP: </a:t>
            </a:r>
            <a:r>
              <a:rPr lang="en-US" sz="2800" b="1" dirty="0" smtClean="0">
                <a:latin typeface="Calibri" pitchFamily="34" charset="0"/>
              </a:rPr>
              <a:t>2013</a:t>
            </a:r>
            <a:endParaRPr lang="en-US" sz="2800" b="1" dirty="0">
              <a:latin typeface="Calibri" pitchFamily="34" charset="0"/>
            </a:endParaRPr>
          </a:p>
          <a:p>
            <a:r>
              <a:rPr lang="en-US" sz="2800" b="1" dirty="0">
                <a:solidFill>
                  <a:srgbClr val="00B050"/>
                </a:solidFill>
                <a:latin typeface="Calibri" pitchFamily="34" charset="0"/>
              </a:rPr>
              <a:t>Green – XBT </a:t>
            </a:r>
            <a:r>
              <a:rPr lang="en-US" sz="2800" b="1" dirty="0" smtClean="0">
                <a:solidFill>
                  <a:srgbClr val="00B050"/>
                </a:solidFill>
                <a:latin typeface="Calibri" pitchFamily="34" charset="0"/>
              </a:rPr>
              <a:t>(16,173 </a:t>
            </a:r>
            <a:r>
              <a:rPr lang="en-US" sz="2800" b="1" dirty="0">
                <a:solidFill>
                  <a:srgbClr val="00B050"/>
                </a:solidFill>
                <a:latin typeface="Calibri" pitchFamily="34" charset="0"/>
              </a:rPr>
              <a:t>casts)</a:t>
            </a:r>
          </a:p>
          <a:p>
            <a:r>
              <a:rPr lang="en-US" sz="2800" b="1" dirty="0">
                <a:solidFill>
                  <a:srgbClr val="FF0000"/>
                </a:solidFill>
                <a:latin typeface="Calibri" pitchFamily="34" charset="0"/>
              </a:rPr>
              <a:t>Red – CTD (</a:t>
            </a: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</a:rPr>
              <a:t>14,521 </a:t>
            </a:r>
            <a:r>
              <a:rPr lang="en-US" sz="2800" b="1" dirty="0">
                <a:solidFill>
                  <a:srgbClr val="FF0000"/>
                </a:solidFill>
                <a:latin typeface="Calibri" pitchFamily="34" charset="0"/>
              </a:rPr>
              <a:t>casts)</a:t>
            </a:r>
          </a:p>
          <a:p>
            <a:r>
              <a:rPr lang="en-US" sz="2800" b="1" dirty="0">
                <a:solidFill>
                  <a:srgbClr val="1B1BF1"/>
                </a:solidFill>
                <a:latin typeface="Calibri" pitchFamily="34" charset="0"/>
              </a:rPr>
              <a:t>Blue - </a:t>
            </a:r>
            <a:r>
              <a:rPr lang="en-US" sz="2800" b="1" dirty="0" err="1" smtClean="0">
                <a:solidFill>
                  <a:srgbClr val="1B1BF1"/>
                </a:solidFill>
                <a:latin typeface="Calibri" pitchFamily="34" charset="0"/>
              </a:rPr>
              <a:t>Pinniped</a:t>
            </a:r>
            <a:r>
              <a:rPr lang="en-US" sz="2800" b="1" dirty="0" smtClean="0">
                <a:solidFill>
                  <a:srgbClr val="1B1BF1"/>
                </a:solidFill>
                <a:latin typeface="Calibri" pitchFamily="34" charset="0"/>
              </a:rPr>
              <a:t>  (3,970 dives</a:t>
            </a:r>
            <a:r>
              <a:rPr lang="en-US" sz="2800" b="1" dirty="0">
                <a:solidFill>
                  <a:srgbClr val="1B1BF1"/>
                </a:solidFill>
                <a:latin typeface="Calibri" pitchFamily="34" charset="0"/>
              </a:rPr>
              <a:t>)</a:t>
            </a:r>
          </a:p>
          <a:p>
            <a:r>
              <a:rPr lang="en-US" sz="2800" b="1" dirty="0">
                <a:solidFill>
                  <a:schemeClr val="accent1"/>
                </a:solidFill>
                <a:latin typeface="Calibri" pitchFamily="34" charset="0"/>
              </a:rPr>
              <a:t>Turquoise – Glider </a:t>
            </a:r>
            <a:r>
              <a:rPr lang="en-US" sz="2800" b="1" dirty="0" smtClean="0">
                <a:solidFill>
                  <a:schemeClr val="accent1"/>
                </a:solidFill>
                <a:latin typeface="Calibri" pitchFamily="34" charset="0"/>
              </a:rPr>
              <a:t>(20,499 </a:t>
            </a:r>
            <a:r>
              <a:rPr lang="en-US" sz="2800" b="1" dirty="0">
                <a:solidFill>
                  <a:schemeClr val="accent1"/>
                </a:solidFill>
                <a:latin typeface="Calibri" pitchFamily="34" charset="0"/>
              </a:rPr>
              <a:t>half cycles)</a:t>
            </a:r>
          </a:p>
        </p:txBody>
      </p:sp>
      <p:sp>
        <p:nvSpPr>
          <p:cNvPr id="4" name="Oval 3"/>
          <p:cNvSpPr/>
          <p:nvPr/>
        </p:nvSpPr>
        <p:spPr>
          <a:xfrm>
            <a:off x="3581400" y="2705100"/>
            <a:ext cx="533400" cy="4953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562100" y="914400"/>
            <a:ext cx="533400" cy="4953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D60BE8-7F75-4264-9A03-750E37F03F0D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22531" name="Text Box 24"/>
          <p:cNvSpPr txBox="1">
            <a:spLocks noChangeArrowheads="1"/>
          </p:cNvSpPr>
          <p:nvPr/>
        </p:nvSpPr>
        <p:spPr bwMode="auto">
          <a:xfrm>
            <a:off x="609600" y="228600"/>
            <a:ext cx="75707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alibri" pitchFamily="34" charset="0"/>
              </a:rPr>
              <a:t>Examples of Delayed-mode data Updates to WOD</a:t>
            </a:r>
          </a:p>
        </p:txBody>
      </p:sp>
      <p:sp>
        <p:nvSpPr>
          <p:cNvPr id="22532" name="Rectangle 7"/>
          <p:cNvSpPr>
            <a:spLocks noChangeArrowheads="1"/>
          </p:cNvSpPr>
          <p:nvPr/>
        </p:nvSpPr>
        <p:spPr bwMode="auto">
          <a:xfrm>
            <a:off x="3124200" y="2971800"/>
            <a:ext cx="2514600" cy="1524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  <a:latin typeface="Calibri" pitchFamily="34" charset="0"/>
              </a:rPr>
              <a:t>World Ocean </a:t>
            </a:r>
          </a:p>
          <a:p>
            <a:pPr algn="ctr"/>
            <a:r>
              <a:rPr lang="en-US" b="1">
                <a:solidFill>
                  <a:schemeClr val="bg1"/>
                </a:solidFill>
                <a:latin typeface="Calibri" pitchFamily="34" charset="0"/>
              </a:rPr>
              <a:t>Database Quarterly</a:t>
            </a:r>
          </a:p>
          <a:p>
            <a:pPr algn="ctr"/>
            <a:r>
              <a:rPr lang="en-US" b="1">
                <a:solidFill>
                  <a:schemeClr val="bg1"/>
                </a:solidFill>
                <a:latin typeface="Calibri" pitchFamily="34" charset="0"/>
              </a:rPr>
              <a:t> Updates</a:t>
            </a:r>
          </a:p>
        </p:txBody>
      </p:sp>
      <p:sp>
        <p:nvSpPr>
          <p:cNvPr id="22533" name="Oval 12"/>
          <p:cNvSpPr>
            <a:spLocks noChangeAspect="1" noChangeArrowheads="1"/>
          </p:cNvSpPr>
          <p:nvPr/>
        </p:nvSpPr>
        <p:spPr bwMode="auto">
          <a:xfrm>
            <a:off x="1066800" y="3276600"/>
            <a:ext cx="1371600" cy="1371600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 </a:t>
            </a:r>
          </a:p>
          <a:p>
            <a:pPr algn="ctr"/>
            <a:r>
              <a:rPr lang="en-US" b="1">
                <a:latin typeface="Calibri" pitchFamily="34" charset="0"/>
              </a:rPr>
              <a:t>NOAA</a:t>
            </a:r>
          </a:p>
          <a:p>
            <a:pPr algn="ctr"/>
            <a:r>
              <a:rPr lang="en-US" b="1">
                <a:latin typeface="Calibri" pitchFamily="34" charset="0"/>
              </a:rPr>
              <a:t>Northeast</a:t>
            </a:r>
          </a:p>
          <a:p>
            <a:pPr algn="ctr"/>
            <a:r>
              <a:rPr lang="en-US" b="1">
                <a:latin typeface="Calibri" pitchFamily="34" charset="0"/>
              </a:rPr>
              <a:t> Fisheries</a:t>
            </a:r>
          </a:p>
        </p:txBody>
      </p:sp>
      <p:sp>
        <p:nvSpPr>
          <p:cNvPr id="22534" name="Oval 3"/>
          <p:cNvSpPr>
            <a:spLocks noChangeAspect="1" noChangeArrowheads="1"/>
          </p:cNvSpPr>
          <p:nvPr/>
        </p:nvSpPr>
        <p:spPr bwMode="auto">
          <a:xfrm>
            <a:off x="4114800" y="914400"/>
            <a:ext cx="1371600" cy="1371600"/>
          </a:xfrm>
          <a:prstGeom prst="ellipse">
            <a:avLst/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CCHDO</a:t>
            </a:r>
          </a:p>
        </p:txBody>
      </p:sp>
      <p:sp>
        <p:nvSpPr>
          <p:cNvPr id="22535" name="Oval 2"/>
          <p:cNvSpPr>
            <a:spLocks noChangeAspect="1" noChangeArrowheads="1"/>
          </p:cNvSpPr>
          <p:nvPr/>
        </p:nvSpPr>
        <p:spPr bwMode="auto">
          <a:xfrm>
            <a:off x="5562600" y="1371600"/>
            <a:ext cx="1371600" cy="1371600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WHOI Ice</a:t>
            </a:r>
          </a:p>
          <a:p>
            <a:pPr algn="ctr"/>
            <a:r>
              <a:rPr lang="en-US" b="1">
                <a:latin typeface="Calibri" pitchFamily="34" charset="0"/>
              </a:rPr>
              <a:t> Tethered Buoys</a:t>
            </a:r>
          </a:p>
        </p:txBody>
      </p:sp>
      <p:sp>
        <p:nvSpPr>
          <p:cNvPr id="22536" name="Oval 12"/>
          <p:cNvSpPr>
            <a:spLocks noChangeAspect="1" noChangeArrowheads="1"/>
          </p:cNvSpPr>
          <p:nvPr/>
        </p:nvSpPr>
        <p:spPr bwMode="auto">
          <a:xfrm>
            <a:off x="2667000" y="914400"/>
            <a:ext cx="1371600" cy="1371600"/>
          </a:xfrm>
          <a:prstGeom prst="ellipse">
            <a:avLst/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ICES</a:t>
            </a:r>
          </a:p>
        </p:txBody>
      </p:sp>
      <p:sp>
        <p:nvSpPr>
          <p:cNvPr id="22537" name="Line 13"/>
          <p:cNvSpPr>
            <a:spLocks noChangeShapeType="1"/>
          </p:cNvSpPr>
          <p:nvPr/>
        </p:nvSpPr>
        <p:spPr bwMode="auto">
          <a:xfrm rot="5400000">
            <a:off x="4229100" y="2552700"/>
            <a:ext cx="685800" cy="152400"/>
          </a:xfrm>
          <a:prstGeom prst="line">
            <a:avLst/>
          </a:prstGeom>
          <a:noFill/>
          <a:ln w="47625">
            <a:solidFill>
              <a:srgbClr val="00B0F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2538" name="Oval 3"/>
          <p:cNvSpPr>
            <a:spLocks noChangeAspect="1" noChangeArrowheads="1"/>
          </p:cNvSpPr>
          <p:nvPr/>
        </p:nvSpPr>
        <p:spPr bwMode="auto">
          <a:xfrm>
            <a:off x="6019800" y="2819400"/>
            <a:ext cx="1371600" cy="13716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CalCOFI</a:t>
            </a:r>
          </a:p>
        </p:txBody>
      </p:sp>
      <p:sp>
        <p:nvSpPr>
          <p:cNvPr id="22539" name="Oval 3"/>
          <p:cNvSpPr>
            <a:spLocks noChangeAspect="1" noChangeArrowheads="1"/>
          </p:cNvSpPr>
          <p:nvPr/>
        </p:nvSpPr>
        <p:spPr bwMode="auto">
          <a:xfrm>
            <a:off x="6172200" y="4419600"/>
            <a:ext cx="1371600" cy="13716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Japan Ocean</a:t>
            </a:r>
          </a:p>
          <a:p>
            <a:pPr algn="ctr"/>
            <a:r>
              <a:rPr lang="en-US" b="1">
                <a:latin typeface="Calibri" pitchFamily="34" charset="0"/>
              </a:rPr>
              <a:t> Data Center</a:t>
            </a:r>
          </a:p>
        </p:txBody>
      </p:sp>
      <p:sp>
        <p:nvSpPr>
          <p:cNvPr id="22540" name="Oval 3"/>
          <p:cNvSpPr>
            <a:spLocks noChangeAspect="1" noChangeArrowheads="1"/>
          </p:cNvSpPr>
          <p:nvPr/>
        </p:nvSpPr>
        <p:spPr bwMode="auto">
          <a:xfrm>
            <a:off x="4876800" y="5105400"/>
            <a:ext cx="1371600" cy="13716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CSIRO</a:t>
            </a:r>
          </a:p>
        </p:txBody>
      </p:sp>
      <p:sp>
        <p:nvSpPr>
          <p:cNvPr id="22541" name="Oval 3"/>
          <p:cNvSpPr>
            <a:spLocks noChangeAspect="1" noChangeArrowheads="1"/>
          </p:cNvSpPr>
          <p:nvPr/>
        </p:nvSpPr>
        <p:spPr bwMode="auto">
          <a:xfrm>
            <a:off x="3276600" y="5257800"/>
            <a:ext cx="1371600" cy="1371600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Line W</a:t>
            </a:r>
          </a:p>
        </p:txBody>
      </p:sp>
      <p:sp>
        <p:nvSpPr>
          <p:cNvPr id="22542" name="Oval 3"/>
          <p:cNvSpPr>
            <a:spLocks noChangeAspect="1" noChangeArrowheads="1"/>
          </p:cNvSpPr>
          <p:nvPr/>
        </p:nvSpPr>
        <p:spPr bwMode="auto">
          <a:xfrm>
            <a:off x="1752600" y="4648200"/>
            <a:ext cx="1371600" cy="1371600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INIDEP</a:t>
            </a:r>
          </a:p>
          <a:p>
            <a:pPr algn="ctr"/>
            <a:r>
              <a:rPr lang="en-US" b="1">
                <a:latin typeface="Calibri" pitchFamily="34" charset="0"/>
              </a:rPr>
              <a:t> (Argentina)</a:t>
            </a:r>
          </a:p>
        </p:txBody>
      </p:sp>
      <p:sp>
        <p:nvSpPr>
          <p:cNvPr id="22543" name="Oval 12"/>
          <p:cNvSpPr>
            <a:spLocks noChangeAspect="1" noChangeArrowheads="1"/>
          </p:cNvSpPr>
          <p:nvPr/>
        </p:nvSpPr>
        <p:spPr bwMode="auto">
          <a:xfrm>
            <a:off x="1447800" y="1828800"/>
            <a:ext cx="1371600" cy="1371600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TAO maintenance</a:t>
            </a:r>
          </a:p>
          <a:p>
            <a:pPr algn="ctr"/>
            <a:r>
              <a:rPr lang="en-US" b="1">
                <a:latin typeface="Calibri" pitchFamily="34" charset="0"/>
              </a:rPr>
              <a:t> cruises</a:t>
            </a:r>
          </a:p>
        </p:txBody>
      </p:sp>
      <p:sp>
        <p:nvSpPr>
          <p:cNvPr id="22544" name="Line 13"/>
          <p:cNvSpPr>
            <a:spLocks noChangeShapeType="1"/>
          </p:cNvSpPr>
          <p:nvPr/>
        </p:nvSpPr>
        <p:spPr bwMode="auto">
          <a:xfrm rot="5400000" flipV="1">
            <a:off x="3238500" y="2552700"/>
            <a:ext cx="685800" cy="152400"/>
          </a:xfrm>
          <a:prstGeom prst="line">
            <a:avLst/>
          </a:prstGeom>
          <a:noFill/>
          <a:ln w="47625">
            <a:solidFill>
              <a:srgbClr val="00B0F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2545" name="Line 13"/>
          <p:cNvSpPr>
            <a:spLocks noChangeShapeType="1"/>
          </p:cNvSpPr>
          <p:nvPr/>
        </p:nvSpPr>
        <p:spPr bwMode="auto">
          <a:xfrm rot="5400000">
            <a:off x="5562600" y="2743200"/>
            <a:ext cx="457200" cy="304800"/>
          </a:xfrm>
          <a:prstGeom prst="line">
            <a:avLst/>
          </a:prstGeom>
          <a:noFill/>
          <a:ln w="47625">
            <a:solidFill>
              <a:srgbClr val="92D05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2546" name="Line 13"/>
          <p:cNvSpPr>
            <a:spLocks noChangeShapeType="1"/>
          </p:cNvSpPr>
          <p:nvPr/>
        </p:nvSpPr>
        <p:spPr bwMode="auto">
          <a:xfrm rot="5400000" flipH="1">
            <a:off x="5867400" y="3505200"/>
            <a:ext cx="0" cy="457200"/>
          </a:xfrm>
          <a:prstGeom prst="line">
            <a:avLst/>
          </a:prstGeom>
          <a:noFill/>
          <a:ln w="47625">
            <a:solidFill>
              <a:srgbClr val="FFC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2547" name="Line 13"/>
          <p:cNvSpPr>
            <a:spLocks noChangeShapeType="1"/>
          </p:cNvSpPr>
          <p:nvPr/>
        </p:nvSpPr>
        <p:spPr bwMode="auto">
          <a:xfrm rot="5400000" flipV="1">
            <a:off x="2781300" y="2781300"/>
            <a:ext cx="304800" cy="533400"/>
          </a:xfrm>
          <a:prstGeom prst="line">
            <a:avLst/>
          </a:prstGeom>
          <a:noFill/>
          <a:ln w="47625">
            <a:solidFill>
              <a:srgbClr val="92D05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2548" name="Line 13"/>
          <p:cNvSpPr>
            <a:spLocks noChangeShapeType="1"/>
          </p:cNvSpPr>
          <p:nvPr/>
        </p:nvSpPr>
        <p:spPr bwMode="auto">
          <a:xfrm rot="5400000" flipH="1">
            <a:off x="5791200" y="4191000"/>
            <a:ext cx="381000" cy="685800"/>
          </a:xfrm>
          <a:prstGeom prst="line">
            <a:avLst/>
          </a:prstGeom>
          <a:noFill/>
          <a:ln w="47625">
            <a:solidFill>
              <a:srgbClr val="FFC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2549" name="Line 13"/>
          <p:cNvSpPr>
            <a:spLocks noChangeShapeType="1"/>
          </p:cNvSpPr>
          <p:nvPr/>
        </p:nvSpPr>
        <p:spPr bwMode="auto">
          <a:xfrm rot="5400000" flipH="1">
            <a:off x="4991100" y="4686300"/>
            <a:ext cx="609600" cy="228600"/>
          </a:xfrm>
          <a:prstGeom prst="line">
            <a:avLst/>
          </a:prstGeom>
          <a:noFill/>
          <a:ln w="47625">
            <a:solidFill>
              <a:srgbClr val="FFC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2550" name="Line 13"/>
          <p:cNvSpPr>
            <a:spLocks noChangeShapeType="1"/>
          </p:cNvSpPr>
          <p:nvPr/>
        </p:nvSpPr>
        <p:spPr bwMode="auto">
          <a:xfrm rot="5400000" flipH="1" flipV="1">
            <a:off x="3619500" y="4838700"/>
            <a:ext cx="762000" cy="76200"/>
          </a:xfrm>
          <a:prstGeom prst="line">
            <a:avLst/>
          </a:prstGeom>
          <a:noFill/>
          <a:ln w="47625">
            <a:solidFill>
              <a:srgbClr val="92D05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2551" name="Line 13"/>
          <p:cNvSpPr>
            <a:spLocks noChangeShapeType="1"/>
          </p:cNvSpPr>
          <p:nvPr/>
        </p:nvSpPr>
        <p:spPr bwMode="auto">
          <a:xfrm rot="5400000" flipH="1" flipV="1">
            <a:off x="2895600" y="4495800"/>
            <a:ext cx="304800" cy="304800"/>
          </a:xfrm>
          <a:prstGeom prst="line">
            <a:avLst/>
          </a:prstGeom>
          <a:noFill/>
          <a:ln w="47625">
            <a:solidFill>
              <a:srgbClr val="92D05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2552" name="Line 13"/>
          <p:cNvSpPr>
            <a:spLocks noChangeShapeType="1"/>
          </p:cNvSpPr>
          <p:nvPr/>
        </p:nvSpPr>
        <p:spPr bwMode="auto">
          <a:xfrm rot="5400000" flipH="1" flipV="1">
            <a:off x="2857500" y="3619500"/>
            <a:ext cx="0" cy="685800"/>
          </a:xfrm>
          <a:prstGeom prst="line">
            <a:avLst/>
          </a:prstGeom>
          <a:noFill/>
          <a:ln w="47625">
            <a:solidFill>
              <a:srgbClr val="92D05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2553" name="TextBox 54"/>
          <p:cNvSpPr txBox="1">
            <a:spLocks noChangeArrowheads="1"/>
          </p:cNvSpPr>
          <p:nvPr/>
        </p:nvSpPr>
        <p:spPr bwMode="auto">
          <a:xfrm>
            <a:off x="7239000" y="990600"/>
            <a:ext cx="17637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B0F0"/>
                </a:solidFill>
                <a:latin typeface="Calibri" pitchFamily="34" charset="0"/>
              </a:rPr>
              <a:t>Blue – Quarterly</a:t>
            </a:r>
          </a:p>
          <a:p>
            <a:r>
              <a:rPr lang="en-US" b="1">
                <a:solidFill>
                  <a:srgbClr val="FFC000"/>
                </a:solidFill>
                <a:latin typeface="Calibri" pitchFamily="34" charset="0"/>
              </a:rPr>
              <a:t>Orange- Yearly</a:t>
            </a:r>
          </a:p>
          <a:p>
            <a:r>
              <a:rPr lang="en-US" b="1">
                <a:solidFill>
                  <a:srgbClr val="92D050"/>
                </a:solidFill>
                <a:latin typeface="Calibri" pitchFamily="34" charset="0"/>
              </a:rPr>
              <a:t>Green - Irregular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1447800"/>
            <a:ext cx="3441968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Data Dissemination:</a:t>
            </a:r>
          </a:p>
          <a:p>
            <a:r>
              <a:rPr lang="en-US" b="1" dirty="0" smtClean="0">
                <a:solidFill>
                  <a:srgbClr val="1B1BF1"/>
                </a:solidFill>
              </a:rPr>
              <a:t>Yearly by instrument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Geographically by instrument</a:t>
            </a:r>
          </a:p>
          <a:p>
            <a:r>
              <a:rPr lang="en-US" b="1" dirty="0" err="1" smtClean="0">
                <a:solidFill>
                  <a:srgbClr val="C00000"/>
                </a:solidFill>
              </a:rPr>
              <a:t>WODselect</a:t>
            </a:r>
            <a:endParaRPr lang="en-US" b="1" dirty="0" smtClean="0">
              <a:solidFill>
                <a:srgbClr val="C00000"/>
              </a:solidFill>
            </a:endParaRPr>
          </a:p>
          <a:p>
            <a:r>
              <a:rPr lang="en-US" b="1" dirty="0" smtClean="0"/>
              <a:t>All updated quarterly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" y="3733800"/>
            <a:ext cx="6489918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Format:</a:t>
            </a:r>
          </a:p>
          <a:p>
            <a:r>
              <a:rPr lang="en-US" b="1" dirty="0" smtClean="0">
                <a:solidFill>
                  <a:srgbClr val="1B1BF1"/>
                </a:solidFill>
              </a:rPr>
              <a:t>Native WOD format</a:t>
            </a:r>
          </a:p>
          <a:p>
            <a:r>
              <a:rPr lang="en-US" b="1" dirty="0" smtClean="0">
                <a:solidFill>
                  <a:srgbClr val="1B1BF1"/>
                </a:solidFill>
              </a:rPr>
              <a:t>(compact ASCII) with conversion</a:t>
            </a:r>
          </a:p>
          <a:p>
            <a:r>
              <a:rPr lang="en-US" b="1" dirty="0" smtClean="0">
                <a:solidFill>
                  <a:srgbClr val="1B1BF1"/>
                </a:solidFill>
              </a:rPr>
              <a:t>routines</a:t>
            </a:r>
          </a:p>
          <a:p>
            <a:endParaRPr lang="en-US" b="1" dirty="0" smtClean="0"/>
          </a:p>
          <a:p>
            <a:r>
              <a:rPr lang="en-US" b="1" dirty="0" err="1" smtClean="0">
                <a:solidFill>
                  <a:srgbClr val="C00000"/>
                </a:solidFill>
              </a:rPr>
              <a:t>netCDF</a:t>
            </a:r>
            <a:r>
              <a:rPr lang="en-US" b="1" dirty="0" smtClean="0">
                <a:solidFill>
                  <a:srgbClr val="C00000"/>
                </a:solidFill>
              </a:rPr>
              <a:t> -&gt; feeds into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NODC </a:t>
            </a:r>
            <a:r>
              <a:rPr lang="en-US" b="1" dirty="0" err="1" smtClean="0">
                <a:solidFill>
                  <a:srgbClr val="C00000"/>
                </a:solidFill>
              </a:rPr>
              <a:t>Geoportal</a:t>
            </a:r>
            <a:r>
              <a:rPr lang="en-US" b="1" dirty="0" smtClean="0">
                <a:solidFill>
                  <a:srgbClr val="C00000"/>
                </a:solidFill>
              </a:rPr>
              <a:t>/THREDDS server</a:t>
            </a:r>
          </a:p>
          <a:p>
            <a:endParaRPr lang="en-US" b="1" dirty="0" smtClean="0"/>
          </a:p>
          <a:p>
            <a:r>
              <a:rPr lang="en-US" b="1" dirty="0" smtClean="0"/>
              <a:t>Working now on subset dissemination through </a:t>
            </a:r>
            <a:r>
              <a:rPr lang="en-US" b="1" dirty="0" err="1" smtClean="0"/>
              <a:t>Geoportal</a:t>
            </a:r>
            <a:endParaRPr lang="en-US" b="1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828800" y="2438400"/>
            <a:ext cx="2133600" cy="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04800"/>
            <a:ext cx="4563951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we do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Go to meetings – </a:t>
            </a:r>
            <a:r>
              <a:rPr lang="en-US" b="1" dirty="0" smtClean="0">
                <a:solidFill>
                  <a:srgbClr val="C00000"/>
                </a:solidFill>
              </a:rPr>
              <a:t>ask: are data at US NODC?</a:t>
            </a:r>
          </a:p>
          <a:p>
            <a:r>
              <a:rPr lang="en-US" b="1" dirty="0" smtClean="0"/>
              <a:t>Read journals – </a:t>
            </a:r>
            <a:r>
              <a:rPr lang="en-US" b="1" dirty="0" smtClean="0">
                <a:solidFill>
                  <a:srgbClr val="C00000"/>
                </a:solidFill>
              </a:rPr>
              <a:t>ask: are data at US NODC?</a:t>
            </a:r>
          </a:p>
          <a:p>
            <a:r>
              <a:rPr lang="en-US" b="1" dirty="0" smtClean="0"/>
              <a:t>Scour web – </a:t>
            </a:r>
            <a:r>
              <a:rPr lang="en-US" b="1" dirty="0" smtClean="0">
                <a:solidFill>
                  <a:srgbClr val="C00000"/>
                </a:solidFill>
              </a:rPr>
              <a:t>ask: are data at US NODC?</a:t>
            </a:r>
          </a:p>
          <a:p>
            <a:r>
              <a:rPr lang="en-US" b="1" dirty="0" smtClean="0"/>
              <a:t>Word of mouth – </a:t>
            </a:r>
            <a:r>
              <a:rPr lang="en-US" b="1" dirty="0" smtClean="0">
                <a:solidFill>
                  <a:srgbClr val="C00000"/>
                </a:solidFill>
              </a:rPr>
              <a:t>ask: are data at US NODC?</a:t>
            </a:r>
          </a:p>
          <a:p>
            <a:r>
              <a:rPr lang="en-US" b="1" dirty="0" smtClean="0">
                <a:solidFill>
                  <a:srgbClr val="1B1BF1"/>
                </a:solidFill>
              </a:rPr>
              <a:t>Set up automated archiving</a:t>
            </a:r>
          </a:p>
          <a:p>
            <a:r>
              <a:rPr lang="en-US" b="1" dirty="0" smtClean="0">
                <a:solidFill>
                  <a:srgbClr val="1B1BF1"/>
                </a:solidFill>
              </a:rPr>
              <a:t>Maintain contacts with data centers/projects</a:t>
            </a:r>
          </a:p>
          <a:p>
            <a:r>
              <a:rPr lang="en-US" b="1" dirty="0" smtClean="0">
                <a:solidFill>
                  <a:srgbClr val="1B1BF1"/>
                </a:solidFill>
              </a:rPr>
              <a:t>Education on handling/archiving data</a:t>
            </a:r>
          </a:p>
          <a:p>
            <a:r>
              <a:rPr lang="en-US" b="1" dirty="0" smtClean="0">
                <a:solidFill>
                  <a:srgbClr val="1B1BF1"/>
                </a:solidFill>
              </a:rPr>
              <a:t>Get our own house in order (NOAA data)</a:t>
            </a:r>
            <a:endParaRPr lang="en-US" b="1" dirty="0">
              <a:solidFill>
                <a:srgbClr val="1B1BF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9332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Obstacles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4525963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Simply not enough resources to go to all meetings, read all journals, scour all websites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Data restrictions – some form of access control/agreement</a:t>
            </a:r>
          </a:p>
          <a:p>
            <a:r>
              <a:rPr lang="en-US" b="1" dirty="0" smtClean="0">
                <a:solidFill>
                  <a:srgbClr val="1B1BF1"/>
                </a:solidFill>
              </a:rPr>
              <a:t>“I don’t want my data in WOD” –  insufficient recognition of scientists/data managers</a:t>
            </a:r>
          </a:p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Reluctance to release data – either data are not final or research is not complete</a:t>
            </a:r>
          </a:p>
          <a:p>
            <a:r>
              <a:rPr lang="en-US" b="1" dirty="0" smtClean="0">
                <a:solidFill>
                  <a:srgbClr val="FFC000"/>
                </a:solidFill>
              </a:rPr>
              <a:t>No time for provider to prepare data</a:t>
            </a:r>
          </a:p>
          <a:p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160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BD0592-2788-4232-AB9C-DBEF0459BFD0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00001"/>
                </a:solidFill>
              </a:rPr>
              <a:t>World Ocean Database (WOD)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143000"/>
            <a:ext cx="7162800" cy="1524000"/>
          </a:xfrm>
          <a:solidFill>
            <a:schemeClr val="bg1"/>
          </a:solidFill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smtClean="0"/>
              <a:t>   A quality controlled collection of ocean profiles, plankton tow , and ship-based surface measurements from 1772-present.</a:t>
            </a:r>
          </a:p>
        </p:txBody>
      </p:sp>
      <p:pic>
        <p:nvPicPr>
          <p:cNvPr id="5125" name="Picture 12" descr="prof_vs_year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524000" y="2819400"/>
            <a:ext cx="6248400" cy="3505200"/>
          </a:xfr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you can 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Alert US NODC of data sources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Obtain permission to remove data restrictions</a:t>
            </a:r>
          </a:p>
          <a:p>
            <a:r>
              <a:rPr lang="en-US" b="1" dirty="0" smtClean="0">
                <a:solidFill>
                  <a:srgbClr val="1B1BF1"/>
                </a:solidFill>
              </a:rPr>
              <a:t>Educate submitters on points of recognition in WOD – tell us how to have better attribution</a:t>
            </a:r>
          </a:p>
          <a:p>
            <a:r>
              <a:rPr lang="en-US" b="1" dirty="0" smtClean="0"/>
              <a:t>Persuade data holders to release data</a:t>
            </a:r>
          </a:p>
          <a:p>
            <a:r>
              <a:rPr lang="en-US" b="1" dirty="0" smtClean="0">
                <a:solidFill>
                  <a:srgbClr val="FFC000"/>
                </a:solidFill>
              </a:rPr>
              <a:t>Assist data holders in preparing and disseminating data</a:t>
            </a:r>
            <a:endParaRPr lang="en-US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4020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2667000"/>
            <a:ext cx="32688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/>
              <a:t>Thank you</a:t>
            </a:r>
            <a:endParaRPr lang="en-US" sz="48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067800" cy="685800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WOD  by Instrument Type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2FBFC1-EFF9-4999-8992-6171576C5F58}" type="slidenum">
              <a:rPr lang="en-US"/>
              <a:pPr>
                <a:defRPr/>
              </a:pPr>
              <a:t>3</a:t>
            </a:fld>
            <a:endParaRPr lang="en-US"/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09600" y="1447800"/>
            <a:ext cx="81534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 descr="temp_dist_1934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81000"/>
            <a:ext cx="3646488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2" descr="temp_dist_1960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752600"/>
            <a:ext cx="3646488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3" descr="temp_dist_1985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2895600"/>
            <a:ext cx="3646488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4" descr="temp_dist_2009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4343400"/>
            <a:ext cx="3646488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TextBox 5"/>
          <p:cNvSpPr txBox="1">
            <a:spLocks noChangeArrowheads="1"/>
          </p:cNvSpPr>
          <p:nvPr/>
        </p:nvSpPr>
        <p:spPr bwMode="auto">
          <a:xfrm>
            <a:off x="4114800" y="1143000"/>
            <a:ext cx="23002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alibri" pitchFamily="34" charset="0"/>
              </a:rPr>
              <a:t>1934 : Nansen Cast</a:t>
            </a:r>
          </a:p>
        </p:txBody>
      </p:sp>
      <p:sp>
        <p:nvSpPr>
          <p:cNvPr id="16391" name="TextBox 6"/>
          <p:cNvSpPr txBox="1">
            <a:spLocks noChangeArrowheads="1"/>
          </p:cNvSpPr>
          <p:nvPr/>
        </p:nvSpPr>
        <p:spPr bwMode="auto">
          <a:xfrm>
            <a:off x="5257800" y="2209800"/>
            <a:ext cx="14033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alibri" pitchFamily="34" charset="0"/>
              </a:rPr>
              <a:t>1960 : MBT</a:t>
            </a:r>
          </a:p>
        </p:txBody>
      </p:sp>
      <p:sp>
        <p:nvSpPr>
          <p:cNvPr id="16392" name="TextBox 7"/>
          <p:cNvSpPr txBox="1">
            <a:spLocks noChangeArrowheads="1"/>
          </p:cNvSpPr>
          <p:nvPr/>
        </p:nvSpPr>
        <p:spPr bwMode="auto">
          <a:xfrm>
            <a:off x="6858000" y="3581400"/>
            <a:ext cx="1365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alibri" pitchFamily="34" charset="0"/>
              </a:rPr>
              <a:t>1985 : XBT</a:t>
            </a:r>
          </a:p>
        </p:txBody>
      </p:sp>
      <p:sp>
        <p:nvSpPr>
          <p:cNvPr id="16393" name="TextBox 8"/>
          <p:cNvSpPr txBox="1">
            <a:spLocks noChangeArrowheads="1"/>
          </p:cNvSpPr>
          <p:nvPr/>
        </p:nvSpPr>
        <p:spPr bwMode="auto">
          <a:xfrm>
            <a:off x="8229600" y="5181600"/>
            <a:ext cx="838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alibri" pitchFamily="34" charset="0"/>
              </a:rPr>
              <a:t>2009 :</a:t>
            </a:r>
          </a:p>
          <a:p>
            <a:r>
              <a:rPr lang="en-US" b="1">
                <a:latin typeface="Calibri" pitchFamily="34" charset="0"/>
              </a:rPr>
              <a:t>Argo</a:t>
            </a:r>
          </a:p>
        </p:txBody>
      </p:sp>
      <p:sp>
        <p:nvSpPr>
          <p:cNvPr id="16394" name="TextBox 9"/>
          <p:cNvSpPr txBox="1">
            <a:spLocks noChangeArrowheads="1"/>
          </p:cNvSpPr>
          <p:nvPr/>
        </p:nvSpPr>
        <p:spPr bwMode="auto">
          <a:xfrm>
            <a:off x="4038600" y="228600"/>
            <a:ext cx="48355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alibri" pitchFamily="34" charset="0"/>
              </a:rPr>
              <a:t>Temperature Data During Peak of Different</a:t>
            </a:r>
          </a:p>
          <a:p>
            <a:r>
              <a:rPr lang="en-US" b="1">
                <a:latin typeface="Calibri" pitchFamily="34" charset="0"/>
              </a:rPr>
              <a:t>Observing Systems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2400" y="4953000"/>
            <a:ext cx="4127500" cy="14779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C00000"/>
                </a:solidFill>
                <a:latin typeface="+mn-lt"/>
              </a:rPr>
              <a:t>Red=Nansen Cast /CTD[1890s/1964]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Light Blue=MBT [1939]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2060"/>
                </a:solidFill>
                <a:latin typeface="+mn-lt"/>
              </a:rPr>
              <a:t>Dark Blue=XBT [1967]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92D050"/>
                </a:solidFill>
                <a:latin typeface="+mn-lt"/>
              </a:rPr>
              <a:t>Green=Argo float [2001]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C000"/>
                </a:solidFill>
                <a:latin typeface="+mn-lt"/>
              </a:rPr>
              <a:t>Orange=Tropical buoy [1984]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C305D3-E795-421F-B3A1-0190CD0B67C2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959475" y="6430963"/>
            <a:ext cx="2326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Abraham </a:t>
            </a:r>
            <a:r>
              <a:rPr lang="en-US" i="1" dirty="0" smtClean="0"/>
              <a:t>et al</a:t>
            </a:r>
            <a:r>
              <a:rPr lang="en-US" dirty="0" smtClean="0"/>
              <a:t>., 2013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65296A-FD54-4D0B-86B5-7B1C13B75C06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9219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rgbClr val="F00001"/>
                </a:solidFill>
              </a:rPr>
              <a:t>Measurements vs. Depth WOD13</a:t>
            </a:r>
          </a:p>
        </p:txBody>
      </p:sp>
      <p:pic>
        <p:nvPicPr>
          <p:cNvPr id="9220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5518" y="1071682"/>
            <a:ext cx="4276964" cy="4572000"/>
          </a:xfrm>
          <a:noFill/>
        </p:spPr>
      </p:pic>
      <p:sp>
        <p:nvSpPr>
          <p:cNvPr id="9" name="TextBox 8"/>
          <p:cNvSpPr txBox="1"/>
          <p:nvPr/>
        </p:nvSpPr>
        <p:spPr>
          <a:xfrm rot="5400000">
            <a:off x="4843840" y="3327827"/>
            <a:ext cx="10198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Depth (m)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 rot="5400000">
            <a:off x="-49739" y="2996618"/>
            <a:ext cx="10198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Depth (m)</a:t>
            </a:r>
            <a:endParaRPr lang="en-US" sz="1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21234" y="1556224"/>
            <a:ext cx="3083132" cy="3200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91200" y="5486400"/>
            <a:ext cx="2488695" cy="1200329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Green – Temperature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Red – Salinity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Yellow – Silicate</a:t>
            </a:r>
          </a:p>
          <a:p>
            <a:r>
              <a:rPr lang="en-US" b="1" dirty="0" smtClean="0">
                <a:solidFill>
                  <a:srgbClr val="FF66FF"/>
                </a:solidFill>
              </a:rPr>
              <a:t>Pink - Chlorophyll</a:t>
            </a:r>
            <a:endParaRPr lang="en-US" b="1" dirty="0">
              <a:solidFill>
                <a:srgbClr val="FF66F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A336F3-10D3-444C-B6CF-EC7EC133DEFF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00001"/>
                </a:solidFill>
              </a:rPr>
              <a:t>World Ocean Database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eaLnBrk="1" hangingPunct="1"/>
            <a:r>
              <a:rPr lang="en-US" sz="2800" b="1" dirty="0" smtClean="0"/>
              <a:t>Contains contributions from national</a:t>
            </a:r>
          </a:p>
          <a:p>
            <a:pPr eaLnBrk="1" hangingPunct="1">
              <a:buFontTx/>
              <a:buNone/>
            </a:pPr>
            <a:r>
              <a:rPr lang="en-US" sz="2800" b="1" dirty="0" smtClean="0"/>
              <a:t>   data centers, universities, special projects,</a:t>
            </a:r>
          </a:p>
          <a:p>
            <a:pPr eaLnBrk="1" hangingPunct="1">
              <a:buFontTx/>
              <a:buNone/>
            </a:pPr>
            <a:r>
              <a:rPr lang="en-US" sz="2800" b="1" dirty="0" smtClean="0"/>
              <a:t>   fisheries, navies, government agencies,  individual scientists, merchant ships etc.</a:t>
            </a:r>
          </a:p>
          <a:p>
            <a:pPr eaLnBrk="1" hangingPunct="1">
              <a:buFontTx/>
              <a:buNone/>
            </a:pPr>
            <a:endParaRPr lang="en-US" sz="2800" b="1" dirty="0" smtClean="0"/>
          </a:p>
          <a:p>
            <a:pPr eaLnBrk="1" hangingPunct="1"/>
            <a:r>
              <a:rPr lang="en-US" sz="2800" b="1" dirty="0" smtClean="0"/>
              <a:t>Data found on internet, index cards, glass slides, outdated computer media, published cruise reports, etc.</a:t>
            </a:r>
          </a:p>
          <a:p>
            <a:pPr eaLnBrk="1" hangingPunct="1"/>
            <a:endParaRPr lang="en-US" sz="2800" b="1" dirty="0" smtClean="0"/>
          </a:p>
          <a:p>
            <a:pPr eaLnBrk="1" hangingPunct="1"/>
            <a:r>
              <a:rPr lang="en-US" sz="2800" b="1" dirty="0" smtClean="0">
                <a:solidFill>
                  <a:srgbClr val="1B1BF1"/>
                </a:solidFill>
              </a:rPr>
              <a:t>Original data must be accessible in the NODC archive/permission must be obtained for all data</a:t>
            </a:r>
          </a:p>
          <a:p>
            <a:pPr eaLnBrk="1" hangingPunct="1"/>
            <a:endParaRPr lang="en-US" sz="2800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1804EE4-E51C-464D-9572-CD9A582776FF}" type="slidenum">
              <a:rPr lang="en-US" altLang="en-US" smtClean="0"/>
              <a:pPr eaLnBrk="1" hangingPunct="1"/>
              <a:t>7</a:t>
            </a:fld>
            <a:endParaRPr lang="en-US" altLang="en-US" smtClean="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/>
          <a:lstStyle/>
          <a:p>
            <a:pPr eaLnBrk="1" hangingPunct="1"/>
            <a:r>
              <a:rPr lang="en-US" altLang="en-US" sz="4000" b="1" smtClean="0">
                <a:solidFill>
                  <a:srgbClr val="F00001"/>
                </a:solidFill>
              </a:rPr>
              <a:t>Data from international projects</a:t>
            </a:r>
          </a:p>
        </p:txBody>
      </p:sp>
      <p:pic>
        <p:nvPicPr>
          <p:cNvPr id="10244" name="Picture 3" descr="geosecs_ge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4854575" cy="336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4" descr="woce_geo"/>
          <p:cNvPicPr preferRelativeResize="0">
            <a:picLocks noGrp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9425" y="3276600"/>
            <a:ext cx="4854575" cy="3271838"/>
          </a:xfrm>
          <a:noFill/>
        </p:spPr>
      </p:pic>
      <p:sp>
        <p:nvSpPr>
          <p:cNvPr id="10246" name="Text Box 5"/>
          <p:cNvSpPr txBox="1">
            <a:spLocks noChangeArrowheads="1"/>
          </p:cNvSpPr>
          <p:nvPr/>
        </p:nvSpPr>
        <p:spPr bwMode="auto">
          <a:xfrm>
            <a:off x="4648200" y="1752600"/>
            <a:ext cx="389572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400" b="1"/>
              <a:t>Left: GEOSECS bottle 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2400" b="1"/>
              <a:t>and CTD data (1972-1979)</a:t>
            </a:r>
          </a:p>
        </p:txBody>
      </p:sp>
      <p:sp>
        <p:nvSpPr>
          <p:cNvPr id="10247" name="Text Box 6"/>
          <p:cNvSpPr txBox="1">
            <a:spLocks noChangeArrowheads="1"/>
          </p:cNvSpPr>
          <p:nvPr/>
        </p:nvSpPr>
        <p:spPr bwMode="auto">
          <a:xfrm>
            <a:off x="685800" y="4876800"/>
            <a:ext cx="35179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400" b="1"/>
              <a:t>Right: WOCE CTD data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2400" b="1"/>
              <a:t>        (1990-1998) </a:t>
            </a:r>
          </a:p>
        </p:txBody>
      </p:sp>
    </p:spTree>
    <p:extLst>
      <p:ext uri="{BB962C8B-B14F-4D97-AF65-F5344CB8AC3E}">
        <p14:creationId xmlns:p14="http://schemas.microsoft.com/office/powerpoint/2010/main" val="418459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3966B0D-DF46-4379-8B0D-FD95070B6AE8}" type="slidenum">
              <a:rPr lang="en-US" altLang="en-US" smtClean="0"/>
              <a:pPr eaLnBrk="1" hangingPunct="1"/>
              <a:t>8</a:t>
            </a:fld>
            <a:endParaRPr lang="en-US" altLang="en-US" smtClean="0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609600"/>
          </a:xfrm>
        </p:spPr>
        <p:txBody>
          <a:bodyPr/>
          <a:lstStyle/>
          <a:p>
            <a:pPr eaLnBrk="1" hangingPunct="1"/>
            <a:r>
              <a:rPr lang="en-US" altLang="en-US" sz="4000" b="1" smtClean="0">
                <a:solidFill>
                  <a:srgbClr val="F00001"/>
                </a:solidFill>
              </a:rPr>
              <a:t>Data from universities, fisheries</a:t>
            </a:r>
          </a:p>
        </p:txBody>
      </p:sp>
      <p:pic>
        <p:nvPicPr>
          <p:cNvPr id="11268" name="Picture 3" descr="hokkaido"/>
          <p:cNvPicPr preferRelativeResize="0">
            <a:picLocks noGrp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143000"/>
            <a:ext cx="4854575" cy="3271838"/>
          </a:xfrm>
          <a:noFill/>
        </p:spPr>
      </p:pic>
      <p:pic>
        <p:nvPicPr>
          <p:cNvPr id="11269" name="Picture 4" descr="NMFS_geo"/>
          <p:cNvPicPr preferRelativeResize="0">
            <a:picLocks noGrp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9425" y="3586163"/>
            <a:ext cx="4854575" cy="3271837"/>
          </a:xfrm>
          <a:noFill/>
        </p:spPr>
      </p:pic>
      <p:sp>
        <p:nvSpPr>
          <p:cNvPr id="11270" name="Text Box 5"/>
          <p:cNvSpPr txBox="1">
            <a:spLocks noChangeArrowheads="1"/>
          </p:cNvSpPr>
          <p:nvPr/>
        </p:nvSpPr>
        <p:spPr bwMode="auto">
          <a:xfrm>
            <a:off x="4724400" y="1905000"/>
            <a:ext cx="4283075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400" b="1"/>
              <a:t>Left: Bottle data from 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2400" b="1"/>
              <a:t>Hokkaido University (Japan)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2400" b="1"/>
              <a:t>(1962-1994)</a:t>
            </a:r>
          </a:p>
        </p:txBody>
      </p:sp>
      <p:sp>
        <p:nvSpPr>
          <p:cNvPr id="11271" name="Text Box 6"/>
          <p:cNvSpPr txBox="1">
            <a:spLocks noChangeArrowheads="1"/>
          </p:cNvSpPr>
          <p:nvPr/>
        </p:nvSpPr>
        <p:spPr bwMode="auto">
          <a:xfrm>
            <a:off x="0" y="4876800"/>
            <a:ext cx="4503738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400" b="1"/>
              <a:t>Right: Temperature Data from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2400" b="1"/>
              <a:t> US National Marine Fisheries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2400" b="1"/>
              <a:t> (1964-1997)</a:t>
            </a:r>
          </a:p>
        </p:txBody>
      </p:sp>
    </p:spTree>
    <p:extLst>
      <p:ext uri="{BB962C8B-B14F-4D97-AF65-F5344CB8AC3E}">
        <p14:creationId xmlns:p14="http://schemas.microsoft.com/office/powerpoint/2010/main" val="16016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mundsen-Fra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321" y="2116068"/>
            <a:ext cx="2133600" cy="163372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Archeology and Rescue</a:t>
            </a:r>
            <a:endParaRPr lang="en-US" dirty="0"/>
          </a:p>
        </p:txBody>
      </p:sp>
      <p:pic>
        <p:nvPicPr>
          <p:cNvPr id="6" name="Content Placeholder 5" descr="FRAM.pn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 b="6381"/>
          <a:stretch>
            <a:fillRect/>
          </a:stretch>
        </p:blipFill>
        <p:spPr>
          <a:xfrm>
            <a:off x="3628482" y="1542072"/>
            <a:ext cx="4259050" cy="4803517"/>
          </a:xfrm>
        </p:spPr>
      </p:pic>
      <p:sp>
        <p:nvSpPr>
          <p:cNvPr id="8" name="Oval 7"/>
          <p:cNvSpPr/>
          <p:nvPr/>
        </p:nvSpPr>
        <p:spPr>
          <a:xfrm>
            <a:off x="3963491" y="1542072"/>
            <a:ext cx="4073978" cy="94881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16502" y="1466622"/>
            <a:ext cx="2346740" cy="646331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C00000"/>
                </a:solidFill>
                <a:latin typeface="Calibri"/>
              </a:rPr>
              <a:t>Nansen’s Arctic expedition, 1893-1896</a:t>
            </a:r>
            <a:endParaRPr lang="en-US" dirty="0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6343" y="2364841"/>
            <a:ext cx="1804307" cy="3137888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27131" y="3698422"/>
            <a:ext cx="1434007" cy="1200329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70C0"/>
                </a:solidFill>
                <a:latin typeface="Calibri"/>
              </a:rPr>
              <a:t>Amundsen’s South Pole expedition, 1910-1912</a:t>
            </a:r>
            <a:endParaRPr lang="en-US" dirty="0">
              <a:solidFill>
                <a:srgbClr val="0070C0"/>
              </a:solidFill>
              <a:latin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0293" y="5176157"/>
            <a:ext cx="2549539" cy="1194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* No data from Sverdrup’s Canadian Archipelago expedition (1898-1902)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4085666" y="2490883"/>
            <a:ext cx="739440" cy="872806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69812" y="2865668"/>
            <a:ext cx="1214371" cy="369332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B050"/>
                </a:solidFill>
                <a:latin typeface="Calibri"/>
              </a:rPr>
              <a:t>Trial cruise</a:t>
            </a:r>
            <a:endParaRPr lang="en-US" dirty="0">
              <a:solidFill>
                <a:srgbClr val="00B050"/>
              </a:solidFill>
              <a:latin typeface="Calibri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7009" y="3535150"/>
            <a:ext cx="12331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Photo: </a:t>
            </a:r>
            <a:r>
              <a:rPr lang="en-US" sz="1200" dirty="0" err="1" smtClean="0">
                <a:solidFill>
                  <a:prstClr val="black"/>
                </a:solidFill>
                <a:latin typeface="Calibri"/>
              </a:rPr>
              <a:t>wikipedia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2321" y="2090063"/>
            <a:ext cx="2012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err="1" smtClean="0">
                <a:solidFill>
                  <a:prstClr val="black"/>
                </a:solidFill>
                <a:latin typeface="Calibri"/>
              </a:rPr>
              <a:t>Fram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(1892 – 1912)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1031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2132</TotalTime>
  <Words>856</Words>
  <Application>Microsoft Office PowerPoint</Application>
  <PresentationFormat>On-screen Show (4:3)</PresentationFormat>
  <Paragraphs>167</Paragraphs>
  <Slides>21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3_Office Theme</vt:lpstr>
      <vt:lpstr>Getting Historical Data into the Word Ocean Database</vt:lpstr>
      <vt:lpstr>World Ocean Database (WOD)</vt:lpstr>
      <vt:lpstr>WOD  by Instrument Type</vt:lpstr>
      <vt:lpstr>PowerPoint Presentation</vt:lpstr>
      <vt:lpstr>Measurements vs. Depth WOD13</vt:lpstr>
      <vt:lpstr>World Ocean Database</vt:lpstr>
      <vt:lpstr>Data from international projects</vt:lpstr>
      <vt:lpstr>Data from universities, fisheries</vt:lpstr>
      <vt:lpstr>Data Archeology and Rescue</vt:lpstr>
      <vt:lpstr>Data Archeology and Rescue</vt:lpstr>
      <vt:lpstr>Data Archeology and Rescue</vt:lpstr>
      <vt:lpstr>Data Archeology and Rescue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we do</vt:lpstr>
      <vt:lpstr>Obstacles</vt:lpstr>
      <vt:lpstr>What you can do</vt:lpstr>
      <vt:lpstr>PowerPoint Presentation</vt:lpstr>
    </vt:vector>
  </TitlesOfParts>
  <Company>Dept. of Commerce / NOAA / NESDIS / NODC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a Global Ocean Profile Database</dc:title>
  <dc:creator>Tim Boyer</dc:creator>
  <cp:lastModifiedBy>Tim Boyer</cp:lastModifiedBy>
  <cp:revision>143</cp:revision>
  <dcterms:created xsi:type="dcterms:W3CDTF">2013-05-28T11:16:37Z</dcterms:created>
  <dcterms:modified xsi:type="dcterms:W3CDTF">2014-06-03T15:09:46Z</dcterms:modified>
</cp:coreProperties>
</file>